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261" r:id="rId3"/>
    <p:sldId id="269" r:id="rId4"/>
    <p:sldId id="278" r:id="rId5"/>
    <p:sldId id="270" r:id="rId6"/>
    <p:sldId id="272" r:id="rId7"/>
    <p:sldId id="268" r:id="rId8"/>
    <p:sldId id="273" r:id="rId9"/>
    <p:sldId id="275" r:id="rId10"/>
    <p:sldId id="277" r:id="rId11"/>
    <p:sldId id="279" r:id="rId12"/>
    <p:sldId id="280" r:id="rId13"/>
    <p:sldId id="282" r:id="rId14"/>
    <p:sldId id="281" r:id="rId15"/>
    <p:sldId id="283" r:id="rId16"/>
    <p:sldId id="284" r:id="rId17"/>
    <p:sldId id="271" r:id="rId18"/>
    <p:sldId id="26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800"/>
    <a:srgbClr val="008B00"/>
    <a:srgbClr val="008F73"/>
    <a:srgbClr val="51870D"/>
    <a:srgbClr val="FF9284"/>
    <a:srgbClr val="86ECFF"/>
    <a:srgbClr val="00ACD9"/>
    <a:srgbClr val="59B9D7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97"/>
  </p:normalViewPr>
  <p:slideViewPr>
    <p:cSldViewPr snapToGrid="0" snapToObjects="1">
      <p:cViewPr varScale="1">
        <p:scale>
          <a:sx n="185" d="100"/>
          <a:sy n="185" d="100"/>
        </p:scale>
        <p:origin x="200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5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23.emf"/><Relationship Id="rId5" Type="http://schemas.openxmlformats.org/officeDocument/2006/relationships/image" Target="../media/image20.jp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0924BFA-FAAB-5D4B-BDA5-290C9558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4168764" y="2998128"/>
            <a:ext cx="3314307" cy="9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1" y="1247040"/>
            <a:ext cx="2624328" cy="17465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SAND2018-xxxx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73BC-9481-204D-96AE-0636CA22F79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331560" y="3022244"/>
            <a:ext cx="2949232" cy="859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6347-9DB6-B449-9329-769BD2EE10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17845" y="2981821"/>
            <a:ext cx="1538848" cy="154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60FE0-62AB-294D-B19F-A9120BC9ADE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705" y="2979831"/>
            <a:ext cx="1536691" cy="1539814"/>
          </a:xfrm>
          <a:prstGeom prst="rect">
            <a:avLst/>
          </a:prstGeom>
          <a:solidFill>
            <a:srgbClr val="FF9284">
              <a:alpha val="60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98CCE-19F5-4941-8FF0-DA410AFBF93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7775" y="3974977"/>
            <a:ext cx="3256284" cy="3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7/16/18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4" Type="http://schemas.openxmlformats.org/officeDocument/2006/relationships/image" Target="../media/image40.png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itch/SpokeDartsPublic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0D3E-CE74-6F4C-A9C9-63EDA840D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Spoke-Darts for </a:t>
            </a:r>
            <a:br>
              <a:rPr lang="en-US" dirty="0"/>
            </a:br>
            <a:r>
              <a:rPr lang="en-US" dirty="0"/>
              <a:t>High-Dimensional </a:t>
            </a:r>
            <a:br>
              <a:rPr lang="en-US" dirty="0"/>
            </a:br>
            <a:r>
              <a:rPr lang="en-US" dirty="0"/>
              <a:t>Blue-Noise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4020-87AD-8D47-982D-EBB5AB03D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2" y="5306898"/>
            <a:ext cx="6261331" cy="1551102"/>
          </a:xfrm>
        </p:spPr>
        <p:txBody>
          <a:bodyPr>
            <a:normAutofit fontScale="92500"/>
          </a:bodyPr>
          <a:lstStyle/>
          <a:p>
            <a:r>
              <a:rPr lang="en-US" dirty="0"/>
              <a:t>Scott A. Mitchell	ACM TOG 37:2, May 2018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Scott A. Mitchell, Mohamed S. Ebeida, Muhammad A. </a:t>
            </a:r>
            <a:r>
              <a:rPr lang="en-US" dirty="0" err="1"/>
              <a:t>Awad</a:t>
            </a:r>
            <a:r>
              <a:rPr lang="en-US" dirty="0"/>
              <a:t>, </a:t>
            </a:r>
            <a:r>
              <a:rPr lang="en-US" dirty="0" err="1"/>
              <a:t>Chonhyon</a:t>
            </a:r>
            <a:r>
              <a:rPr lang="en-US" dirty="0"/>
              <a:t> Park, </a:t>
            </a:r>
            <a:r>
              <a:rPr lang="en-US" dirty="0" err="1"/>
              <a:t>Anjul</a:t>
            </a:r>
            <a:r>
              <a:rPr lang="en-US" dirty="0"/>
              <a:t> </a:t>
            </a:r>
            <a:r>
              <a:rPr lang="en-US" dirty="0" err="1"/>
              <a:t>Patney</a:t>
            </a:r>
            <a:r>
              <a:rPr lang="en-US" dirty="0"/>
              <a:t>, Ahmad A. Rushdi, Laura P. </a:t>
            </a:r>
            <a:r>
              <a:rPr lang="en-US" dirty="0" err="1"/>
              <a:t>Swiler</a:t>
            </a:r>
            <a:r>
              <a:rPr lang="en-US" dirty="0"/>
              <a:t>, Dinesh </a:t>
            </a:r>
            <a:r>
              <a:rPr lang="en-US" dirty="0" err="1"/>
              <a:t>Manocha</a:t>
            </a:r>
            <a:r>
              <a:rPr lang="en-US" dirty="0"/>
              <a:t> (now UMD), </a:t>
            </a:r>
            <a:br>
              <a:rPr lang="en-US" dirty="0"/>
            </a:br>
            <a:r>
              <a:rPr lang="en-US" dirty="0"/>
              <a:t>Li-Yi Wei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7160F-D7EF-2A4A-A4D1-B08AFF59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75" y="4483937"/>
            <a:ext cx="822960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DFB6-491F-BD43-A31E-FD40E517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835" y="5177998"/>
            <a:ext cx="1005840" cy="25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F70EA-53AE-2E49-A7D5-D7AAD94F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16" y="3396988"/>
            <a:ext cx="990842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833331-7F3D-9C46-8055-FC3FCF04F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889" y="4104240"/>
            <a:ext cx="840786" cy="82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2061B-C6C4-2145-8AFA-FC5C638B5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833" y="3066095"/>
            <a:ext cx="822960" cy="860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BA169-4505-1A42-89E1-EAC659C80A73}"/>
              </a:ext>
            </a:extLst>
          </p:cNvPr>
          <p:cNvSpPr txBox="1"/>
          <p:nvPr/>
        </p:nvSpPr>
        <p:spPr>
          <a:xfrm>
            <a:off x="7995844" y="5947037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SIGGRAPH 2018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18 minutes talk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15 Aug 10:45 am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West Building, Room 109-110</a:t>
            </a:r>
          </a:p>
        </p:txBody>
      </p:sp>
    </p:spTree>
    <p:extLst>
      <p:ext uri="{BB962C8B-B14F-4D97-AF65-F5344CB8AC3E}">
        <p14:creationId xmlns:p14="http://schemas.microsoft.com/office/powerpoint/2010/main" val="15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85" y="2878658"/>
            <a:ext cx="885521" cy="8855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200D50-136B-874B-8007-B0B0FE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B059D-C8D8-0345-8AE0-BCF0955A0D6B}"/>
              </a:ext>
            </a:extLst>
          </p:cNvPr>
          <p:cNvSpPr txBox="1"/>
          <p:nvPr/>
        </p:nvSpPr>
        <p:spPr>
          <a:xfrm>
            <a:off x="6186706" y="4095943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68754E5-F679-E546-8B06-0E7C5197C338}"/>
              </a:ext>
            </a:extLst>
          </p:cNvPr>
          <p:cNvSpPr txBox="1">
            <a:spLocks/>
          </p:cNvSpPr>
          <p:nvPr/>
        </p:nvSpPr>
        <p:spPr>
          <a:xfrm>
            <a:off x="5272652" y="316633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Provable bound on </a:t>
            </a:r>
            <a:br>
              <a:rPr lang="en-US" sz="2800" dirty="0"/>
            </a:br>
            <a:r>
              <a:rPr lang="en-US" sz="2800" dirty="0"/>
              <a:t>size of a void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annuli!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0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0573C-1C68-464C-8926-194EECF6A511}"/>
              </a:ext>
            </a:extLst>
          </p:cNvPr>
          <p:cNvGrpSpPr/>
          <p:nvPr/>
        </p:nvGrpSpPr>
        <p:grpSpPr>
          <a:xfrm>
            <a:off x="5191463" y="4572212"/>
            <a:ext cx="7542251" cy="2311400"/>
            <a:chOff x="5191463" y="4572212"/>
            <a:chExt cx="7542251" cy="2311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EFE984-0563-2E47-AF0D-7FF24A1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814" y="4572212"/>
              <a:ext cx="3390900" cy="2311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B971E0-0555-834B-A5F5-9008C54EBEC5}"/>
                </a:ext>
              </a:extLst>
            </p:cNvPr>
            <p:cNvSpPr txBox="1"/>
            <p:nvPr/>
          </p:nvSpPr>
          <p:spPr>
            <a:xfrm>
              <a:off x="5191463" y="5678259"/>
              <a:ext cx="4341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Small surface area → small void radius</a:t>
              </a:r>
            </a:p>
            <a:p>
              <a:r>
                <a:rPr lang="en-US" dirty="0"/>
                <a:t>  No big gaps!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Proof of saturation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B280-C815-3948-8DAB-32B4112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5" y="485984"/>
            <a:ext cx="38862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50726-B785-7D49-816B-875C3D5DD509}"/>
              </a:ext>
            </a:extLst>
          </p:cNvPr>
          <p:cNvSpPr txBox="1"/>
          <p:nvPr/>
        </p:nvSpPr>
        <p:spPr>
          <a:xfrm>
            <a:off x="7284521" y="18697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there is void outside all disks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33DAE-44B5-DA49-BBD4-CB8D4A2679AC}"/>
              </a:ext>
            </a:extLst>
          </p:cNvPr>
          <p:cNvGrpSpPr/>
          <p:nvPr/>
        </p:nvGrpSpPr>
        <p:grpSpPr>
          <a:xfrm>
            <a:off x="6863464" y="710802"/>
            <a:ext cx="5152757" cy="2833178"/>
            <a:chOff x="6578608" y="1744845"/>
            <a:chExt cx="5152757" cy="283317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866247-1569-8F48-893B-802895D25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88" y="1784119"/>
              <a:ext cx="400645" cy="831518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4C76CF-D971-404E-B791-350BC1EA790F}"/>
                </a:ext>
              </a:extLst>
            </p:cNvPr>
            <p:cNvSpPr txBox="1"/>
            <p:nvPr/>
          </p:nvSpPr>
          <p:spPr>
            <a:xfrm>
              <a:off x="6578608" y="3377694"/>
              <a:ext cx="51527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disk</a:t>
              </a:r>
            </a:p>
            <a:p>
              <a:r>
                <a:rPr lang="en-US" dirty="0"/>
                <a:t>  Missed 12 times, so area is probably small,</a:t>
              </a:r>
              <a:br>
                <a:rPr lang="en-US" dirty="0"/>
              </a:br>
              <a:r>
                <a:rPr lang="en-US" dirty="0"/>
                <a:t>  R = area(shared) / area(disk)</a:t>
              </a:r>
            </a:p>
            <a:p>
              <a:r>
                <a:rPr lang="en-US" dirty="0"/>
                <a:t>  i.e. Probability of 12 misses = 𝝥 (1-R)</a:t>
              </a:r>
              <a:r>
                <a:rPr lang="en-US" baseline="30000" dirty="0"/>
                <a:t>12</a:t>
              </a:r>
              <a:r>
                <a:rPr lang="en-US" dirty="0"/>
                <a:t> &lt; e</a:t>
              </a:r>
              <a:r>
                <a:rPr lang="en-US" baseline="30000" dirty="0"/>
                <a:t>(-12R)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F642F4-E0A8-FF41-BB20-9153DEDAC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233" y="1744845"/>
              <a:ext cx="266248" cy="87079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4C6F8-1ADF-FC45-BF6C-4BCC490F5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117" y="2038443"/>
              <a:ext cx="670116" cy="59578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196735-F07B-2E41-AD5A-B1EF5ED6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108" y="1976490"/>
              <a:ext cx="630633" cy="646022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7F5099-F352-0C4A-B753-DA9FA2CA7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517" y="2634225"/>
              <a:ext cx="517716" cy="745511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0922B-33FF-8B47-B057-C8D0D33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90233" y="2634225"/>
              <a:ext cx="637508" cy="67613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6A4F381-C0F7-DB48-9C47-4BDA4761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787575-E84C-7C43-B035-67F02C63D1C3}"/>
              </a:ext>
            </a:extLst>
          </p:cNvPr>
          <p:cNvSpPr txBox="1"/>
          <p:nvPr/>
        </p:nvSpPr>
        <p:spPr>
          <a:xfrm>
            <a:off x="6277506" y="3899272"/>
            <a:ext cx="5375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disks </a:t>
            </a:r>
            <a:br>
              <a:rPr lang="en-US" dirty="0"/>
            </a:br>
            <a:r>
              <a:rPr lang="en-US" dirty="0"/>
              <a:t>  Probability all missed = product of probabilities</a:t>
            </a:r>
          </a:p>
          <a:p>
            <a:r>
              <a:rPr lang="en-US" dirty="0"/>
              <a:t>  p = 𝚷 e</a:t>
            </a:r>
            <a:r>
              <a:rPr lang="en-US" baseline="30000" dirty="0"/>
              <a:t>(-12 </a:t>
            </a:r>
            <a:r>
              <a:rPr lang="en-US" baseline="30000" dirty="0" err="1"/>
              <a:t>R_i</a:t>
            </a:r>
            <a:r>
              <a:rPr lang="en-US" baseline="30000" dirty="0"/>
              <a:t>) </a:t>
            </a:r>
            <a:r>
              <a:rPr lang="en-US" dirty="0"/>
              <a:t>= e</a:t>
            </a:r>
            <a:r>
              <a:rPr lang="en-US" baseline="30000" dirty="0"/>
              <a:t>-12 𝚺 </a:t>
            </a:r>
            <a:r>
              <a:rPr lang="en-US" baseline="30000" dirty="0" err="1"/>
              <a:t>R_i</a:t>
            </a:r>
            <a:r>
              <a:rPr lang="en-US" dirty="0"/>
              <a:t>. So area sum is small.</a:t>
            </a:r>
          </a:p>
        </p:txBody>
      </p:sp>
    </p:spTree>
    <p:extLst>
      <p:ext uri="{BB962C8B-B14F-4D97-AF65-F5344CB8AC3E}">
        <p14:creationId xmlns:p14="http://schemas.microsoft.com/office/powerpoint/2010/main" val="2271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DA461F-F498-7F46-B230-85807A3DE59E}"/>
              </a:ext>
            </a:extLst>
          </p:cNvPr>
          <p:cNvSpPr/>
          <p:nvPr/>
        </p:nvSpPr>
        <p:spPr>
          <a:xfrm>
            <a:off x="564480" y="831737"/>
            <a:ext cx="5031606" cy="2653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EFE984-0563-2E47-AF0D-7FF24A1D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14" y="4572212"/>
            <a:ext cx="3390900" cy="2311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 dirty="0"/>
              <a:t>Structure of saturation guarantee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2F4402-254C-474A-A58B-1C4CE2C3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9" y="4095943"/>
            <a:ext cx="1427290" cy="142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CA3AE-8430-3C42-8350-7FE816C9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5" y="1035950"/>
            <a:ext cx="4400019" cy="50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AC6-7162-7F43-B618-D1C80089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56" y="1746165"/>
            <a:ext cx="536454" cy="31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317DA-E671-A748-8472-D457EC73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5" y="2145058"/>
            <a:ext cx="4473172" cy="110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02E882-E9B3-A24C-A46D-ADDCC2449E08}"/>
              </a:ext>
            </a:extLst>
          </p:cNvPr>
          <p:cNvSpPr txBox="1"/>
          <p:nvPr/>
        </p:nvSpPr>
        <p:spPr>
          <a:xfrm>
            <a:off x="564480" y="37904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7AEE9-4E96-374E-BED6-B05BC7068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9" y="4230285"/>
            <a:ext cx="21082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CD3-A9C0-B04E-8B54-8ABE5E195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21" y="4828469"/>
            <a:ext cx="622300" cy="203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2A43CFF-4C42-654B-B723-D89C9706BC8F}"/>
              </a:ext>
            </a:extLst>
          </p:cNvPr>
          <p:cNvSpPr txBox="1"/>
          <p:nvPr/>
        </p:nvSpPr>
        <p:spPr>
          <a:xfrm>
            <a:off x="1748577" y="470543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chance beta exceeded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A9FF23-C1A6-194C-8456-9A1F54147AE7}"/>
              </a:ext>
            </a:extLst>
          </p:cNvPr>
          <p:cNvSpPr txBox="1"/>
          <p:nvPr/>
        </p:nvSpPr>
        <p:spPr>
          <a:xfrm>
            <a:off x="1739604" y="514508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#misses, failed candidates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55229-2129-854C-8431-9B5863D53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13" y="5597004"/>
            <a:ext cx="685800" cy="330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1B5D94-8566-F646-BE48-50811E71FF35}"/>
              </a:ext>
            </a:extLst>
          </p:cNvPr>
          <p:cNvSpPr txBox="1"/>
          <p:nvPr/>
        </p:nvSpPr>
        <p:spPr>
          <a:xfrm>
            <a:off x="1808587" y="561698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FAC59-C665-CE4B-9707-434929B21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275" y="5234629"/>
            <a:ext cx="8509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B5CD21-D203-E443-AAC5-D7E5D0409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730" y="6430792"/>
            <a:ext cx="1514167" cy="3466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FC958-2C6F-744A-9A1B-5937BBF10016}"/>
              </a:ext>
            </a:extLst>
          </p:cNvPr>
          <p:cNvGrpSpPr/>
          <p:nvPr/>
        </p:nvGrpSpPr>
        <p:grpSpPr>
          <a:xfrm>
            <a:off x="6626183" y="494498"/>
            <a:ext cx="4676280" cy="1007075"/>
            <a:chOff x="6626183" y="494498"/>
            <a:chExt cx="4676280" cy="1007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DB0E25-5442-4C46-8581-71821F7045C3}"/>
                </a:ext>
              </a:extLst>
            </p:cNvPr>
            <p:cNvSpPr txBox="1"/>
            <p:nvPr/>
          </p:nvSpPr>
          <p:spPr>
            <a:xfrm>
              <a:off x="6626183" y="494498"/>
              <a:ext cx="467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Magic values for dimensional independence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4D5E-BB64-7349-A9CD-C929D0BF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2004" y="886118"/>
              <a:ext cx="3331663" cy="61545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16C7FD-0228-D94C-938A-15EF52EB934B}"/>
              </a:ext>
            </a:extLst>
          </p:cNvPr>
          <p:cNvSpPr txBox="1"/>
          <p:nvPr/>
        </p:nvSpPr>
        <p:spPr>
          <a:xfrm>
            <a:off x="564480" y="607367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to pick any three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86680-B7D7-C140-BC72-E55912258232}"/>
              </a:ext>
            </a:extLst>
          </p:cNvPr>
          <p:cNvGrpSpPr/>
          <p:nvPr/>
        </p:nvGrpSpPr>
        <p:grpSpPr>
          <a:xfrm>
            <a:off x="6455802" y="1561499"/>
            <a:ext cx="4688878" cy="2130477"/>
            <a:chOff x="6455802" y="1561499"/>
            <a:chExt cx="4688878" cy="21304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063096-7DB1-3F4F-900C-CE8CCA3B777E}"/>
                </a:ext>
              </a:extLst>
            </p:cNvPr>
            <p:cNvSpPr/>
            <p:nvPr/>
          </p:nvSpPr>
          <p:spPr>
            <a:xfrm>
              <a:off x="6455802" y="1561499"/>
              <a:ext cx="4688878" cy="21304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B3FF46-CFB4-1740-AD28-3879C450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2004" y="2019467"/>
              <a:ext cx="946244" cy="21772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90B43F1-F114-6142-8DF2-E6BDA1EDCFE8}"/>
                </a:ext>
              </a:extLst>
            </p:cNvPr>
            <p:cNvSpPr txBox="1"/>
            <p:nvPr/>
          </p:nvSpPr>
          <p:spPr>
            <a:xfrm>
              <a:off x="6600950" y="1561499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e.g.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2A523B-2A6C-004C-B8DE-B7E636B3A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46398" y="2755081"/>
              <a:ext cx="2895065" cy="306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1F1A23-8403-2046-BE7B-6A34DCB0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46398" y="3184910"/>
              <a:ext cx="1878906" cy="27654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9FA3D9-F0C9-BC46-B80D-2813602B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97148" y="2398219"/>
              <a:ext cx="6985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3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saturation in practice similar?</a:t>
            </a:r>
          </a:p>
          <a:p>
            <a:r>
              <a:rPr lang="en-US" dirty="0"/>
              <a:t>narrowing beta as d increases</a:t>
            </a:r>
          </a:p>
          <a:p>
            <a:r>
              <a:rPr lang="en-US" dirty="0"/>
              <a:t> runtime, save about one dimension vs </a:t>
            </a:r>
            <a:r>
              <a:rPr lang="en-US" dirty="0" err="1"/>
              <a:t>Bridson</a:t>
            </a:r>
            <a:r>
              <a:rPr lang="en-US" dirty="0"/>
              <a:t> 2007, primitives are point in sphere? Trim segment by sphere</a:t>
            </a:r>
          </a:p>
        </p:txBody>
      </p:sp>
    </p:spTree>
    <p:extLst>
      <p:ext uri="{BB962C8B-B14F-4D97-AF65-F5344CB8AC3E}">
        <p14:creationId xmlns:p14="http://schemas.microsoft.com/office/powerpoint/2010/main" val="8541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 vs point vs MPS</a:t>
            </a:r>
          </a:p>
          <a:p>
            <a:endParaRPr lang="en-US" dirty="0"/>
          </a:p>
          <a:p>
            <a:r>
              <a:rPr lang="en-US" dirty="0"/>
              <a:t> output distribution sharp discontinuity</a:t>
            </a:r>
          </a:p>
          <a:p>
            <a:r>
              <a:rPr lang="en-US" dirty="0"/>
              <a:t>    try non-uniform by length, problem of any sharp rule, local distribution -&gt; discontinuity global</a:t>
            </a:r>
          </a:p>
          <a:p>
            <a:r>
              <a:rPr lang="en-US" dirty="0"/>
              <a:t>    doing better, mimic two radii sampling with using two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AAC7E-E7B3-7F47-BDA8-3C6553163B41}"/>
              </a:ext>
            </a:extLst>
          </p:cNvPr>
          <p:cNvSpPr txBox="1"/>
          <p:nvPr/>
        </p:nvSpPr>
        <p:spPr>
          <a:xfrm>
            <a:off x="8177034" y="6572415"/>
            <a:ext cx="396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Garamond" charset="0"/>
              </a:rPr>
              <a:t>“Variable </a:t>
            </a:r>
            <a:r>
              <a:rPr lang="en-US" sz="1400" dirty="0">
                <a:latin typeface="Garamond" charset="0"/>
              </a:rPr>
              <a:t>Radii </a:t>
            </a:r>
            <a:r>
              <a:rPr lang="en-US" sz="1400">
                <a:latin typeface="Garamond" charset="0"/>
              </a:rPr>
              <a:t>Poisson-Disk Sampling,” CCCG 2012.</a:t>
            </a:r>
            <a:endParaRPr lang="en-US" sz="140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3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03DF-716E-9E4B-B960-F749B745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algorithm: Two-Spokes for Soft Blue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DF2F0-6383-B645-B7D2-FC7AAB70E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6D5E1-043C-2C4A-BE01-201E2286BB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Animate algorithms</a:t>
            </a:r>
          </a:p>
        </p:txBody>
      </p:sp>
    </p:spTree>
    <p:extLst>
      <p:ext uri="{BB962C8B-B14F-4D97-AF65-F5344CB8AC3E}">
        <p14:creationId xmlns:p14="http://schemas.microsoft.com/office/powerpoint/2010/main" val="1911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1B04-B08B-184C-AF71-3F181275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2B46B-A046-0C47-B541-DC3D386C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D6DCF-B4CD-2B43-98DD-0F13ACA5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Two-spokes – show flat </a:t>
            </a:r>
            <a:r>
              <a:rPr lang="en-US" dirty="0" err="1"/>
              <a:t>rdf</a:t>
            </a:r>
            <a:r>
              <a:rPr lang="en-US" dirty="0"/>
              <a:t> and </a:t>
            </a:r>
            <a:r>
              <a:rPr lang="en-US" dirty="0" err="1"/>
              <a:t>rp</a:t>
            </a:r>
            <a:r>
              <a:rPr lang="en-US" dirty="0"/>
              <a:t> and spectra</a:t>
            </a:r>
          </a:p>
          <a:p>
            <a:r>
              <a:rPr lang="en-US" dirty="0"/>
              <a:t>Price is b=4 not 2</a:t>
            </a:r>
          </a:p>
          <a:p>
            <a:r>
              <a:rPr lang="en-US" dirty="0"/>
              <a:t>Price is longer runtime, larger radius relative to minimum distance</a:t>
            </a:r>
          </a:p>
          <a:p>
            <a:r>
              <a:rPr lang="en-US" dirty="0"/>
              <a:t>Show spectra of true two-radii</a:t>
            </a:r>
          </a:p>
        </p:txBody>
      </p:sp>
    </p:spTree>
    <p:extLst>
      <p:ext uri="{BB962C8B-B14F-4D97-AF65-F5344CB8AC3E}">
        <p14:creationId xmlns:p14="http://schemas.microsoft.com/office/powerpoint/2010/main" val="15327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268486"/>
          </a:xfrm>
        </p:spPr>
        <p:txBody>
          <a:bodyPr/>
          <a:lstStyle/>
          <a:p>
            <a:r>
              <a:rPr lang="en-US" dirty="0"/>
              <a:t>Free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SpokeDartsPublic</a:t>
            </a:r>
            <a:r>
              <a:rPr lang="en-US" dirty="0"/>
              <a:t>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https://github.com/samitch/SpokeDartsPublic</a:t>
            </a:r>
            <a:endParaRPr lang="en-US" dirty="0"/>
          </a:p>
          <a:p>
            <a:r>
              <a:rPr lang="en-US" dirty="0"/>
              <a:t>Want high-d blue noise?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spoke-darts line sampling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adaptive sampling over general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Nearly as easy to implement (especially since I already did that for you :) </a:t>
            </a:r>
            <a:br>
              <a:rPr lang="en-US" dirty="0"/>
            </a:br>
            <a:r>
              <a:rPr lang="en-US" dirty="0"/>
              <a:t>and runs faster, than </a:t>
            </a:r>
            <a:r>
              <a:rPr lang="en-US" dirty="0" err="1"/>
              <a:t>Bridson</a:t>
            </a:r>
            <a:r>
              <a:rPr lang="en-US" dirty="0"/>
              <a:t> 2007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Want blue-noise with better spectrum?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two-spokes variant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longer</a:t>
            </a:r>
          </a:p>
          <a:p>
            <a:pPr marL="91436" lvl="1" indent="-91436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Open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Prove non-trivial saturation-bound on </a:t>
            </a:r>
            <a:r>
              <a:rPr lang="en-US" dirty="0" err="1"/>
              <a:t>Bridson</a:t>
            </a:r>
            <a:r>
              <a:rPr lang="en-US" dirty="0"/>
              <a:t> 2007?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saturation matter for high-d rendering, etc.?</a:t>
            </a:r>
          </a:p>
        </p:txBody>
      </p:sp>
    </p:spTree>
    <p:extLst>
      <p:ext uri="{BB962C8B-B14F-4D97-AF65-F5344CB8AC3E}">
        <p14:creationId xmlns:p14="http://schemas.microsoft.com/office/powerpoint/2010/main" val="23826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F41521-093F-9746-AE42-926E4B0FF522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67" name="Flowchart: Connector 12">
              <a:extLst>
                <a:ext uri="{FF2B5EF4-FFF2-40B4-BE49-F238E27FC236}">
                  <a16:creationId xmlns:a16="http://schemas.microsoft.com/office/drawing/2014/main" id="{102E67E9-3439-044A-A532-427F08EECB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126C890-3B45-E54D-8F16-F3B9F9B913F0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69" name="Flowchart: Connector 3">
                <a:extLst>
                  <a:ext uri="{FF2B5EF4-FFF2-40B4-BE49-F238E27FC236}">
                    <a16:creationId xmlns:a16="http://schemas.microsoft.com/office/drawing/2014/main" id="{7A19843E-A15B-EC42-8851-B0CCF9BCC6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D81251B-06DF-3146-BBFD-EA128349FA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rot="600000" flipV="1">
            <a:off x="9066633" y="191633"/>
            <a:ext cx="0" cy="32918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7092AF1E-998A-7F48-AC5D-1A68271539FD}"/>
              </a:ext>
            </a:extLst>
          </p:cNvPr>
          <p:cNvSpPr>
            <a:spLocks noChangeAspect="1"/>
          </p:cNvSpPr>
          <p:nvPr/>
        </p:nvSpPr>
        <p:spPr>
          <a:xfrm>
            <a:off x="8699490" y="3376955"/>
            <a:ext cx="157919" cy="157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8788261" y="3455777"/>
            <a:ext cx="2707052" cy="187049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6833268" y="3474720"/>
            <a:ext cx="1953681" cy="265340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8472060" y="3448594"/>
            <a:ext cx="314889" cy="221441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8834282" y="3511747"/>
            <a:ext cx="2038194" cy="246197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75D9FB-3BF8-494D-90D1-B7270DEC413C}"/>
              </a:ext>
            </a:extLst>
          </p:cNvPr>
          <p:cNvGrpSpPr/>
          <p:nvPr/>
        </p:nvGrpSpPr>
        <p:grpSpPr>
          <a:xfrm>
            <a:off x="5486400" y="164592"/>
            <a:ext cx="6579953" cy="6579953"/>
            <a:chOff x="5486400" y="164592"/>
            <a:chExt cx="6579953" cy="6579953"/>
          </a:xfrm>
        </p:grpSpPr>
        <p:sp>
          <p:nvSpPr>
            <p:cNvPr id="145" name="Flowchart: Connector 12">
              <a:extLst>
                <a:ext uri="{FF2B5EF4-FFF2-40B4-BE49-F238E27FC236}">
                  <a16:creationId xmlns:a16="http://schemas.microsoft.com/office/drawing/2014/main" id="{131983E7-E9A3-7D47-9282-0A218D9F6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6400" y="164592"/>
              <a:ext cx="6579953" cy="6579953"/>
            </a:xfrm>
            <a:prstGeom prst="flowChartConnector">
              <a:avLst/>
            </a:prstGeom>
            <a:solidFill>
              <a:srgbClr val="FF0000">
                <a:alpha val="1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9EE3765-9BA3-2C46-859C-307D50B32C2A}"/>
                </a:ext>
              </a:extLst>
            </p:cNvPr>
            <p:cNvGrpSpPr/>
            <p:nvPr/>
          </p:nvGrpSpPr>
          <p:grpSpPr>
            <a:xfrm>
              <a:off x="7196328" y="1865377"/>
              <a:ext cx="3163823" cy="3163823"/>
              <a:chOff x="7196328" y="1865377"/>
              <a:chExt cx="3163823" cy="3163823"/>
            </a:xfrm>
          </p:grpSpPr>
          <p:sp>
            <p:nvSpPr>
              <p:cNvPr id="147" name="Flowchart: Connector 3">
                <a:extLst>
                  <a:ext uri="{FF2B5EF4-FFF2-40B4-BE49-F238E27FC236}">
                    <a16:creationId xmlns:a16="http://schemas.microsoft.com/office/drawing/2014/main" id="{4167ACDA-B5B0-A048-B67A-8617247F25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6328" y="1865377"/>
                <a:ext cx="3163823" cy="3163823"/>
              </a:xfrm>
              <a:prstGeom prst="flowChartConnector">
                <a:avLst/>
              </a:prstGeom>
              <a:solidFill>
                <a:srgbClr val="0000FF">
                  <a:alpha val="50000"/>
                </a:srgbClr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234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654DB32-F55E-634F-89BE-E5D4B06A4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490" y="3376955"/>
                <a:ext cx="157919" cy="1579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34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5A3F76B-A6D2-9D4D-BCD2-7A5AAB78188E}"/>
              </a:ext>
            </a:extLst>
          </p:cNvPr>
          <p:cNvGrpSpPr/>
          <p:nvPr/>
        </p:nvGrpSpPr>
        <p:grpSpPr>
          <a:xfrm>
            <a:off x="7627555" y="-637261"/>
            <a:ext cx="3163823" cy="3163823"/>
            <a:chOff x="7196328" y="1865377"/>
            <a:chExt cx="3163823" cy="3163823"/>
          </a:xfrm>
        </p:grpSpPr>
        <p:sp>
          <p:nvSpPr>
            <p:cNvPr id="151" name="Flowchart: Connector 3">
              <a:extLst>
                <a:ext uri="{FF2B5EF4-FFF2-40B4-BE49-F238E27FC236}">
                  <a16:creationId xmlns:a16="http://schemas.microsoft.com/office/drawing/2014/main" id="{5357F678-CD4C-314E-9579-A2A48AB486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FDAD528-A333-7645-A8E4-95B50D0E6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4F7B50A-483C-4D43-9721-978CC1443298}"/>
              </a:ext>
            </a:extLst>
          </p:cNvPr>
          <p:cNvGrpSpPr/>
          <p:nvPr/>
        </p:nvGrpSpPr>
        <p:grpSpPr>
          <a:xfrm>
            <a:off x="8761198" y="2964299"/>
            <a:ext cx="3163823" cy="3163823"/>
            <a:chOff x="7196328" y="1865377"/>
            <a:chExt cx="3163823" cy="3163823"/>
          </a:xfrm>
        </p:grpSpPr>
        <p:sp>
          <p:nvSpPr>
            <p:cNvPr id="154" name="Flowchart: Connector 3">
              <a:extLst>
                <a:ext uri="{FF2B5EF4-FFF2-40B4-BE49-F238E27FC236}">
                  <a16:creationId xmlns:a16="http://schemas.microsoft.com/office/drawing/2014/main" id="{7400BF67-8F47-D84E-AB9B-1EDF28C164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A34F811-A8B0-4940-842D-CDA9F2446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EB2738C-235D-0F42-9FD3-909E33243240}"/>
              </a:ext>
            </a:extLst>
          </p:cNvPr>
          <p:cNvGrpSpPr/>
          <p:nvPr/>
        </p:nvGrpSpPr>
        <p:grpSpPr>
          <a:xfrm>
            <a:off x="5330106" y="4383186"/>
            <a:ext cx="3163823" cy="3163823"/>
            <a:chOff x="7196328" y="1865377"/>
            <a:chExt cx="3163823" cy="3163823"/>
          </a:xfrm>
        </p:grpSpPr>
        <p:sp>
          <p:nvSpPr>
            <p:cNvPr id="157" name="Flowchart: Connector 3">
              <a:extLst>
                <a:ext uri="{FF2B5EF4-FFF2-40B4-BE49-F238E27FC236}">
                  <a16:creationId xmlns:a16="http://schemas.microsoft.com/office/drawing/2014/main" id="{027412C9-5C08-0340-8D68-03417F377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535B636-D1DF-2942-A03C-ADC870D7C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59CE8F3-094B-1D49-A91C-C43BE38E228A}"/>
              </a:ext>
            </a:extLst>
          </p:cNvPr>
          <p:cNvGrpSpPr/>
          <p:nvPr/>
        </p:nvGrpSpPr>
        <p:grpSpPr>
          <a:xfrm>
            <a:off x="6929627" y="3749374"/>
            <a:ext cx="3163823" cy="3163823"/>
            <a:chOff x="7196328" y="1865377"/>
            <a:chExt cx="3163823" cy="3163823"/>
          </a:xfrm>
        </p:grpSpPr>
        <p:sp>
          <p:nvSpPr>
            <p:cNvPr id="160" name="Flowchart: Connector 3">
              <a:extLst>
                <a:ext uri="{FF2B5EF4-FFF2-40B4-BE49-F238E27FC236}">
                  <a16:creationId xmlns:a16="http://schemas.microsoft.com/office/drawing/2014/main" id="{7678D436-FEE5-D746-A36A-99820D65C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9508DD1-D602-3F4B-AC8E-F7B8DAE8D6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1366256"/>
            <a:ext cx="2516071" cy="208234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4812528" y="-106311"/>
            <a:ext cx="3163823" cy="3163823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</p:cNvCxnSpPr>
          <p:nvPr/>
        </p:nvCxnSpPr>
        <p:spPr>
          <a:xfrm flipH="1" flipV="1">
            <a:off x="6253461" y="3057512"/>
            <a:ext cx="2524780" cy="39108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294325" y="1559430"/>
            <a:ext cx="3163823" cy="3163823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/>
          </p:cNvCxnSpPr>
          <p:nvPr/>
        </p:nvCxnSpPr>
        <p:spPr>
          <a:xfrm flipH="1">
            <a:off x="5617022" y="3466011"/>
            <a:ext cx="3161218" cy="92502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8786949" y="3448594"/>
            <a:ext cx="3016429" cy="124259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8786949" y="1483239"/>
            <a:ext cx="2678301" cy="198277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9044941" y="476596"/>
            <a:ext cx="3163823" cy="3163823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5B11B9E2-40E5-1447-AA00-A7F7602F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87" y="1405267"/>
            <a:ext cx="1007059" cy="100705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A9F746C7-5695-3F48-8B6F-BF7330602568}"/>
              </a:ext>
            </a:extLst>
          </p:cNvPr>
          <p:cNvSpPr txBox="1"/>
          <p:nvPr/>
        </p:nvSpPr>
        <p:spPr>
          <a:xfrm>
            <a:off x="11490578" y="64809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noFill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395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3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034" y="12105"/>
            <a:ext cx="5647772" cy="570225"/>
          </a:xfrm>
        </p:spPr>
        <p:txBody>
          <a:bodyPr/>
          <a:lstStyle/>
          <a:p>
            <a:pPr algn="ctr"/>
            <a:r>
              <a:rPr lang="en-US" sz="2800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52035" y="575947"/>
            <a:ext cx="5589713" cy="16177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High-dimensional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blue-noise sampling is useful</a:t>
            </a:r>
            <a:br>
              <a:rPr lang="en-US" sz="2400" dirty="0"/>
            </a:br>
            <a:r>
              <a:rPr lang="en-US" sz="2400" dirty="0"/>
              <a:t>but hard to generate</a:t>
            </a:r>
            <a:br>
              <a:rPr lang="en-US" sz="2400" dirty="0"/>
            </a:br>
            <a:r>
              <a:rPr lang="en-US" sz="2400" dirty="0"/>
              <a:t>especially adaptively!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85849-3004-7542-BBE0-78EB21A9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05" y="3859646"/>
            <a:ext cx="4021195" cy="3006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83E02-C3E0-064E-BEC4-CC142D94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3" y="0"/>
            <a:ext cx="3373438" cy="329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277B-A3E5-8449-8772-C849B372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06" y="12105"/>
            <a:ext cx="3192194" cy="3192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43B37-ABF4-D645-9A21-DB15F8F7F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" y="3419880"/>
            <a:ext cx="4584160" cy="343812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BC4F908-C2C4-3C49-85D9-D9752C5F1002}"/>
              </a:ext>
            </a:extLst>
          </p:cNvPr>
          <p:cNvSpPr txBox="1">
            <a:spLocks/>
          </p:cNvSpPr>
          <p:nvPr/>
        </p:nvSpPr>
        <p:spPr>
          <a:xfrm rot="1732484">
            <a:off x="2828271" y="4581840"/>
            <a:ext cx="1968315" cy="100275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Motion </a:t>
            </a:r>
            <a:b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</a:b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Plan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A280EE1-A031-3444-B4C4-02EF0EE56100}"/>
              </a:ext>
            </a:extLst>
          </p:cNvPr>
          <p:cNvSpPr txBox="1">
            <a:spLocks/>
          </p:cNvSpPr>
          <p:nvPr/>
        </p:nvSpPr>
        <p:spPr>
          <a:xfrm rot="1503339">
            <a:off x="10098743" y="1253977"/>
            <a:ext cx="1863817" cy="5830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Render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2A92A11-A9FC-0342-B53F-A8D439F4A5D5}"/>
              </a:ext>
            </a:extLst>
          </p:cNvPr>
          <p:cNvSpPr txBox="1">
            <a:spLocks/>
          </p:cNvSpPr>
          <p:nvPr/>
        </p:nvSpPr>
        <p:spPr>
          <a:xfrm rot="18849761">
            <a:off x="489152" y="1411165"/>
            <a:ext cx="2592891" cy="6560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Geometry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671DA84-8FC9-C948-9D03-47C860401084}"/>
              </a:ext>
            </a:extLst>
          </p:cNvPr>
          <p:cNvSpPr txBox="1">
            <a:spLocks/>
          </p:cNvSpPr>
          <p:nvPr/>
        </p:nvSpPr>
        <p:spPr>
          <a:xfrm rot="18849761">
            <a:off x="8843823" y="4643838"/>
            <a:ext cx="2438320" cy="596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dirty="0">
                <a:ln w="12700">
                  <a:solidFill>
                    <a:schemeClr val="bg1"/>
                  </a:solidFill>
                </a:ln>
                <a:solidFill>
                  <a:srgbClr val="7030A0"/>
                </a:solidFill>
                <a:latin typeface="Lucida Bright" panose="02040602050505020304" pitchFamily="18" charset="77"/>
                <a:ea typeface="+mj-ea"/>
                <a:cs typeface="+mj-cs"/>
              </a:rPr>
              <a:t>Optimize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CF5B20-E1B8-B644-8C9C-60FAE4254A53}"/>
              </a:ext>
            </a:extLst>
          </p:cNvPr>
          <p:cNvSpPr txBox="1">
            <a:spLocks/>
          </p:cNvSpPr>
          <p:nvPr/>
        </p:nvSpPr>
        <p:spPr>
          <a:xfrm>
            <a:off x="6407005" y="2154681"/>
            <a:ext cx="2563772" cy="10844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8D: proof-of-concept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path tracing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C0C6BE3-5420-DA45-97EA-1E741B02AD01}"/>
              </a:ext>
            </a:extLst>
          </p:cNvPr>
          <p:cNvSpPr txBox="1">
            <a:spLocks/>
          </p:cNvSpPr>
          <p:nvPr/>
        </p:nvSpPr>
        <p:spPr>
          <a:xfrm>
            <a:off x="3866403" y="4031223"/>
            <a:ext cx="3090861" cy="8036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23D: find a path in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robot configuration space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159F05-F530-9D43-9CCF-A0F6B6B11ADB}"/>
              </a:ext>
            </a:extLst>
          </p:cNvPr>
          <p:cNvSpPr txBox="1">
            <a:spLocks/>
          </p:cNvSpPr>
          <p:nvPr/>
        </p:nvSpPr>
        <p:spPr>
          <a:xfrm>
            <a:off x="3410093" y="2226009"/>
            <a:ext cx="2646948" cy="12358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8-100D: approximate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Delaunay Graphs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(Voronoi neighbors)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EC4FA6-395E-FF47-A0A0-59A3985C425B}"/>
              </a:ext>
            </a:extLst>
          </p:cNvPr>
          <p:cNvSpPr txBox="1">
            <a:spLocks/>
          </p:cNvSpPr>
          <p:nvPr/>
        </p:nvSpPr>
        <p:spPr>
          <a:xfrm>
            <a:off x="5249859" y="5739099"/>
            <a:ext cx="2978730" cy="1285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100D: adaptively explore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black-box function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find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 … and guarantees saturation </a:t>
            </a:r>
            <a:r>
              <a:rPr lang="en-US" sz="2800" dirty="0">
                <a:sym typeface="Wingdings" pitchFamily="2" charset="2"/>
              </a:rPr>
              <a:t>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092AF1E-998A-7F48-AC5D-1A68271539FD}"/>
              </a:ext>
            </a:extLst>
          </p:cNvPr>
          <p:cNvSpPr>
            <a:spLocks noChangeAspect="1"/>
          </p:cNvSpPr>
          <p:nvPr/>
        </p:nvSpPr>
        <p:spPr>
          <a:xfrm>
            <a:off x="8699490" y="3376955"/>
            <a:ext cx="157919" cy="157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C0745FE-C8F5-F54E-AF59-347086D3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4" y="1966782"/>
            <a:ext cx="5005290" cy="56652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8A33E22-F2F7-E341-B183-969AAB87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" y="3358288"/>
            <a:ext cx="7097868" cy="35317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F519A17-48EE-C046-BDCC-271D37BA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805" y="3797106"/>
            <a:ext cx="1200723" cy="2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358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382D4-E18C-754B-822C-B8B1C2C4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2" y="24654"/>
            <a:ext cx="4236226" cy="42448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719214-B478-EB4B-A161-7C58D114D447}"/>
              </a:ext>
            </a:extLst>
          </p:cNvPr>
          <p:cNvSpPr/>
          <p:nvPr/>
        </p:nvSpPr>
        <p:spPr>
          <a:xfrm>
            <a:off x="8966393" y="1257785"/>
            <a:ext cx="809990" cy="809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5151608"/>
          </a:xfrm>
        </p:spPr>
        <p:txBody>
          <a:bodyPr>
            <a:normAutofit/>
          </a:bodyPr>
          <a:lstStyle/>
          <a:p>
            <a:r>
              <a:rPr lang="en-US" sz="2800" dirty="0"/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7A9AE-F305-FE4F-9BB7-E6325C4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18" y="4266324"/>
            <a:ext cx="2581859" cy="259167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4B9E2E-CF26-6743-B754-96DCE5965746}"/>
              </a:ext>
            </a:extLst>
          </p:cNvPr>
          <p:cNvGrpSpPr/>
          <p:nvPr/>
        </p:nvGrpSpPr>
        <p:grpSpPr>
          <a:xfrm>
            <a:off x="2160779" y="4801168"/>
            <a:ext cx="6735857" cy="2956330"/>
            <a:chOff x="936996" y="4831441"/>
            <a:chExt cx="6735857" cy="29563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749FE-A1B1-DD4F-BE05-B37DAA53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857" y="4831441"/>
              <a:ext cx="2572323" cy="29563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C1AC00-62FF-8443-B1B8-01376960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85" y="5007717"/>
              <a:ext cx="1979569" cy="1487560"/>
            </a:xfrm>
            <a:prstGeom prst="rect">
              <a:avLst/>
            </a:prstGeom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0DED1D2-2AAC-8345-B8AA-7EA8A906A8B4}"/>
                </a:ext>
              </a:extLst>
            </p:cNvPr>
            <p:cNvSpPr txBox="1">
              <a:spLocks/>
            </p:cNvSpPr>
            <p:nvPr/>
          </p:nvSpPr>
          <p:spPr>
            <a:xfrm>
              <a:off x="936996" y="6534752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RDF Radial Distance Function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1FF17B7A-A444-1741-8FCB-F235A427D774}"/>
                </a:ext>
              </a:extLst>
            </p:cNvPr>
            <p:cNvSpPr txBox="1">
              <a:spLocks/>
            </p:cNvSpPr>
            <p:nvPr/>
          </p:nvSpPr>
          <p:spPr>
            <a:xfrm>
              <a:off x="4581992" y="5073530"/>
              <a:ext cx="3090861" cy="8036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rgbClr val="7030A0"/>
                  </a:solidFill>
                </a:rPr>
                <a:t>RP Radial Power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5838E-29D1-2048-B1B8-BC4F7F31FFE6}"/>
              </a:ext>
            </a:extLst>
          </p:cNvPr>
          <p:cNvGrpSpPr/>
          <p:nvPr/>
        </p:nvGrpSpPr>
        <p:grpSpPr>
          <a:xfrm>
            <a:off x="6317797" y="2640265"/>
            <a:ext cx="1964544" cy="1069018"/>
            <a:chOff x="6317797" y="2640265"/>
            <a:chExt cx="1964544" cy="10690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7CBE57-C138-C34C-9882-2376F7AA7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449" y="2860463"/>
              <a:ext cx="679892" cy="392065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C8CCCA-220D-FE45-9EAF-8C8C1F98F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1405" y="2640265"/>
              <a:ext cx="678682" cy="396764"/>
            </a:xfrm>
            <a:prstGeom prst="line">
              <a:avLst/>
            </a:prstGeom>
            <a:ln w="31750"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74BCD-50CE-2A4F-BF14-5CE86E222AEE}"/>
                </a:ext>
              </a:extLst>
            </p:cNvPr>
            <p:cNvSpPr txBox="1"/>
            <p:nvPr/>
          </p:nvSpPr>
          <p:spPr>
            <a:xfrm>
              <a:off x="6317797" y="2785953"/>
              <a:ext cx="1273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8F73"/>
                  </a:solidFill>
                </a:rPr>
                <a:t>Minimum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sample</a:t>
              </a:r>
              <a:br>
                <a:rPr lang="en-US" dirty="0">
                  <a:solidFill>
                    <a:srgbClr val="008F73"/>
                  </a:solidFill>
                </a:rPr>
              </a:br>
              <a:r>
                <a:rPr lang="en-US" dirty="0">
                  <a:solidFill>
                    <a:srgbClr val="008F73"/>
                  </a:solidFill>
                </a:rPr>
                <a:t>separation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090E7-EAC1-C649-9A4F-540496D6734E}"/>
              </a:ext>
            </a:extLst>
          </p:cNvPr>
          <p:cNvGrpSpPr/>
          <p:nvPr/>
        </p:nvGrpSpPr>
        <p:grpSpPr>
          <a:xfrm>
            <a:off x="5942722" y="270649"/>
            <a:ext cx="3818765" cy="1795978"/>
            <a:chOff x="5942722" y="270649"/>
            <a:chExt cx="3818765" cy="17959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FA56B3-1869-FD48-8050-AEF83372BA31}"/>
                </a:ext>
              </a:extLst>
            </p:cNvPr>
            <p:cNvGrpSpPr/>
            <p:nvPr/>
          </p:nvGrpSpPr>
          <p:grpSpPr>
            <a:xfrm>
              <a:off x="8951497" y="1256637"/>
              <a:ext cx="809990" cy="809990"/>
              <a:chOff x="9393198" y="1425149"/>
              <a:chExt cx="705251" cy="70525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9F4EFB-B890-2645-8E65-99C41E8AFB72}"/>
                  </a:ext>
                </a:extLst>
              </p:cNvPr>
              <p:cNvSpPr/>
              <p:nvPr/>
            </p:nvSpPr>
            <p:spPr>
              <a:xfrm>
                <a:off x="9393198" y="1425149"/>
                <a:ext cx="705251" cy="7052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DC85C4-C1B4-C54F-87AC-5039F7BD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494" y="1526413"/>
                <a:ext cx="539530" cy="51455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F079C-B478-BE41-B4A7-8AE733087E19}"/>
                </a:ext>
              </a:extLst>
            </p:cNvPr>
            <p:cNvSpPr txBox="1"/>
            <p:nvPr/>
          </p:nvSpPr>
          <p:spPr>
            <a:xfrm>
              <a:off x="5942722" y="270649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C00000"/>
                  </a:solidFill>
                </a:rPr>
                <a:t>Maximum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domain-to-sample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distance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F18F6BA-3FB0-974C-9CB2-4AA59F4401EC}"/>
                </a:ext>
              </a:extLst>
            </p:cNvPr>
            <p:cNvGrpSpPr/>
            <p:nvPr/>
          </p:nvGrpSpPr>
          <p:grpSpPr>
            <a:xfrm>
              <a:off x="8251416" y="733129"/>
              <a:ext cx="523509" cy="523509"/>
              <a:chOff x="5488093" y="173086"/>
              <a:chExt cx="523509" cy="5235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25C6F66-ED6D-954B-B42A-E42D64420BF7}"/>
                  </a:ext>
                </a:extLst>
              </p:cNvPr>
              <p:cNvSpPr/>
              <p:nvPr/>
            </p:nvSpPr>
            <p:spPr>
              <a:xfrm>
                <a:off x="5518941" y="204619"/>
                <a:ext cx="461812" cy="4618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A7C8D58-127E-6249-B840-41780A5D6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8093" y="173086"/>
                <a:ext cx="523509" cy="52350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45E9-AEF3-8E45-BB5D-8E373D13C93E}"/>
              </a:ext>
            </a:extLst>
          </p:cNvPr>
          <p:cNvSpPr txBox="1">
            <a:spLocks/>
          </p:cNvSpPr>
          <p:nvPr/>
        </p:nvSpPr>
        <p:spPr>
          <a:xfrm>
            <a:off x="720648" y="1438746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noFill/>
              </a:rPr>
              <a:t>Goal: algorithm to produce point distributions</a:t>
            </a:r>
          </a:p>
          <a:p>
            <a:r>
              <a:rPr lang="en-US" dirty="0"/>
              <a:t>Requirements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Output: blue-noise, uniform-random point distribution except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points too close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B442F-FD54-D042-95F9-C94D0FF253B9}"/>
              </a:ext>
            </a:extLst>
          </p:cNvPr>
          <p:cNvSpPr txBox="1">
            <a:spLocks/>
          </p:cNvSpPr>
          <p:nvPr/>
        </p:nvSpPr>
        <p:spPr>
          <a:xfrm>
            <a:off x="720648" y="1435795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Process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Memory &amp; time scales well to high dimensions (e.g. 20D)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Locally adaptive, general domain shapes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D9C8CF-F6F5-DB44-AF8C-090B287A3C76}"/>
              </a:ext>
            </a:extLst>
          </p:cNvPr>
          <p:cNvSpPr txBox="1">
            <a:spLocks/>
          </p:cNvSpPr>
          <p:nvPr/>
        </p:nvSpPr>
        <p:spPr>
          <a:xfrm>
            <a:off x="720648" y="1441697"/>
            <a:ext cx="10058400" cy="51516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noFill/>
              </a:rPr>
              <a:t>Goal: algorithm to produce point distributions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Requirements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Output: blue-noise, uniform-random point distribution except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points too close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No big gaps</a:t>
            </a:r>
          </a:p>
          <a:p>
            <a:pPr marL="0" indent="0">
              <a:buNone/>
            </a:pPr>
            <a:r>
              <a:rPr lang="en-US" dirty="0">
                <a:noFill/>
              </a:rPr>
              <a:t>Process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Memory &amp; time scales well to high dimensions (e.g. 20D)</a:t>
            </a:r>
          </a:p>
          <a:p>
            <a:pPr marL="201159" lvl="1" indent="0">
              <a:buNone/>
            </a:pPr>
            <a:r>
              <a:rPr lang="en-US" dirty="0">
                <a:noFill/>
              </a:rPr>
              <a:t>Locally adaptive, general domain shapes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Confidence: provable guarantees on output quality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E78854C-E405-8C44-B86E-21D3C1D29E62}"/>
              </a:ext>
            </a:extLst>
          </p:cNvPr>
          <p:cNvSpPr txBox="1">
            <a:spLocks/>
          </p:cNvSpPr>
          <p:nvPr/>
        </p:nvSpPr>
        <p:spPr>
          <a:xfrm>
            <a:off x="4028860" y="1969366"/>
            <a:ext cx="6854563" cy="315381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divide domain into cubes, diagonal length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while ∃cubes, and cube diagonal &gt; machine precision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 (A(d) × #cubes) times: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a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sample from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prior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discard cube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refine remaining cubes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discard covered cubes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B7FABDA-9F10-2F4B-9572-30F72D5BB7D9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SimpleMPS</a:t>
            </a:r>
            <a:r>
              <a:rPr lang="en-US" sz="2800" dirty="0"/>
              <a:t> guarantees saturation</a:t>
            </a:r>
            <a:endParaRPr lang="en-US" sz="2800" dirty="0">
              <a:sym typeface="Wingdings" pitchFamily="2" charset="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760B1E-EC54-614E-A378-B5D8C509190B}"/>
              </a:ext>
            </a:extLst>
          </p:cNvPr>
          <p:cNvGrpSpPr/>
          <p:nvPr/>
        </p:nvGrpSpPr>
        <p:grpSpPr>
          <a:xfrm>
            <a:off x="2537834" y="1326410"/>
            <a:ext cx="4131988" cy="733835"/>
            <a:chOff x="4028861" y="3908567"/>
            <a:chExt cx="4131988" cy="733835"/>
          </a:xfrm>
        </p:grpSpPr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C17AA343-5536-4F44-9A2E-5D67FC0642E9}"/>
                </a:ext>
              </a:extLst>
            </p:cNvPr>
            <p:cNvSpPr txBox="1">
              <a:spLocks/>
            </p:cNvSpPr>
            <p:nvPr/>
          </p:nvSpPr>
          <p:spPr>
            <a:xfrm>
              <a:off x="4028861" y="3908567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D1A7A1-9884-EA47-A031-F7A5798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2208" y="3956448"/>
              <a:ext cx="1158640" cy="38276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AA496E-115E-B547-B4DB-05B554515A78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</p:spTree>
    <p:extLst>
      <p:ext uri="{BB962C8B-B14F-4D97-AF65-F5344CB8AC3E}">
        <p14:creationId xmlns:p14="http://schemas.microsoft.com/office/powerpoint/2010/main" val="219741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648" y="848302"/>
            <a:ext cx="10334654" cy="525531"/>
          </a:xfrm>
        </p:spPr>
        <p:txBody>
          <a:bodyPr/>
          <a:lstStyle/>
          <a:p>
            <a:r>
              <a:rPr lang="en-US" sz="2800" dirty="0" err="1"/>
              <a:t>SimpleMPS</a:t>
            </a:r>
            <a:r>
              <a:rPr lang="en-US" sz="2800" dirty="0"/>
              <a:t> guarantees saturation … but doesn’t scale by dimension, d.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08006-7BF7-FC4C-9725-1BEFFBC106D6}"/>
              </a:ext>
            </a:extLst>
          </p:cNvPr>
          <p:cNvSpPr txBox="1"/>
          <p:nvPr/>
        </p:nvSpPr>
        <p:spPr>
          <a:xfrm>
            <a:off x="4116373" y="6544915"/>
            <a:ext cx="803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SimpleMPS</a:t>
            </a:r>
            <a:r>
              <a:rPr lang="en-US" sz="1400" dirty="0">
                <a:latin typeface="Garamond" charset="0"/>
              </a:rPr>
              <a:t>, “A Simple Algorithm for Maximal Poisson-Disk Sampling in High Dimensions,” Eurographics 2012.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7D631-038C-314B-80D3-189B2F4568A1}"/>
              </a:ext>
            </a:extLst>
          </p:cNvPr>
          <p:cNvGrpSpPr/>
          <p:nvPr/>
        </p:nvGrpSpPr>
        <p:grpSpPr>
          <a:xfrm>
            <a:off x="175126" y="1967230"/>
            <a:ext cx="3795772" cy="4890770"/>
            <a:chOff x="127000" y="1371600"/>
            <a:chExt cx="3795772" cy="4890770"/>
          </a:xfrm>
        </p:grpSpPr>
        <p:pic>
          <p:nvPicPr>
            <p:cNvPr id="13" name="Picture 12" descr="G0_a-nl.pdf">
              <a:extLst>
                <a:ext uri="{FF2B5EF4-FFF2-40B4-BE49-F238E27FC236}">
                  <a16:creationId xmlns:a16="http://schemas.microsoft.com/office/drawing/2014/main" id="{C7F1F6D1-B59F-0D4E-B09F-810DB272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1" y="1371600"/>
              <a:ext cx="1737360" cy="1744660"/>
            </a:xfrm>
            <a:prstGeom prst="rect">
              <a:avLst/>
            </a:prstGeom>
          </p:spPr>
        </p:pic>
        <p:pic>
          <p:nvPicPr>
            <p:cNvPr id="14" name="Picture 13" descr="G0_b-nl.pdf">
              <a:extLst>
                <a:ext uri="{FF2B5EF4-FFF2-40B4-BE49-F238E27FC236}">
                  <a16:creationId xmlns:a16="http://schemas.microsoft.com/office/drawing/2014/main" id="{87D08BE2-9ECE-1C49-8989-4418987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1371600"/>
              <a:ext cx="1730060" cy="1737360"/>
            </a:xfrm>
            <a:prstGeom prst="rect">
              <a:avLst/>
            </a:prstGeom>
          </p:spPr>
        </p:pic>
        <p:pic>
          <p:nvPicPr>
            <p:cNvPr id="15" name="Picture 14" descr="G1_a-nl.pdf">
              <a:extLst>
                <a:ext uri="{FF2B5EF4-FFF2-40B4-BE49-F238E27FC236}">
                  <a16:creationId xmlns:a16="http://schemas.microsoft.com/office/drawing/2014/main" id="{5CAAFC74-A044-C741-A76F-4A36446C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3727450"/>
              <a:ext cx="1737360" cy="1737360"/>
            </a:xfrm>
            <a:prstGeom prst="rect">
              <a:avLst/>
            </a:prstGeom>
          </p:spPr>
        </p:pic>
        <p:pic>
          <p:nvPicPr>
            <p:cNvPr id="16" name="Picture 15" descr="G1_b-nl.pdf">
              <a:extLst>
                <a:ext uri="{FF2B5EF4-FFF2-40B4-BE49-F238E27FC236}">
                  <a16:creationId xmlns:a16="http://schemas.microsoft.com/office/drawing/2014/main" id="{AB784B89-5AF5-274E-8C23-E3EB8E06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3727450"/>
              <a:ext cx="1744722" cy="173736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6AF162-3B83-D245-8E6D-0AE3489FE6DD}"/>
                </a:ext>
              </a:extLst>
            </p:cNvPr>
            <p:cNvSpPr/>
            <p:nvPr/>
          </p:nvSpPr>
          <p:spPr bwMode="auto">
            <a:xfrm>
              <a:off x="1511300" y="208280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92758-14D9-E743-A09D-B6FB638EDF5E}"/>
                </a:ext>
              </a:extLst>
            </p:cNvPr>
            <p:cNvSpPr txBox="1"/>
            <p:nvPr/>
          </p:nvSpPr>
          <p:spPr>
            <a:xfrm>
              <a:off x="1524000" y="179070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ACD1739-84E6-C943-902A-CFBCDC7C8D04}"/>
                </a:ext>
              </a:extLst>
            </p:cNvPr>
            <p:cNvSpPr/>
            <p:nvPr/>
          </p:nvSpPr>
          <p:spPr bwMode="auto">
            <a:xfrm rot="7800000">
              <a:off x="1504950" y="31432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9F222-34D9-2B45-A8EB-3BD9C22CF56C}"/>
                </a:ext>
              </a:extLst>
            </p:cNvPr>
            <p:cNvSpPr txBox="1"/>
            <p:nvPr/>
          </p:nvSpPr>
          <p:spPr>
            <a:xfrm>
              <a:off x="2095500" y="31750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2328B4F-2032-CC4E-835C-E8232AF3BEE0}"/>
                </a:ext>
              </a:extLst>
            </p:cNvPr>
            <p:cNvSpPr/>
            <p:nvPr/>
          </p:nvSpPr>
          <p:spPr bwMode="auto">
            <a:xfrm>
              <a:off x="1644650" y="45275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9E0AB-4222-6F4E-90BA-B62B5AA26154}"/>
                </a:ext>
              </a:extLst>
            </p:cNvPr>
            <p:cNvSpPr txBox="1"/>
            <p:nvPr/>
          </p:nvSpPr>
          <p:spPr>
            <a:xfrm>
              <a:off x="1657350" y="4235450"/>
              <a:ext cx="7829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darts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7F1D5F0-3B7A-274B-B6B9-C17F237C26FE}"/>
                </a:ext>
              </a:extLst>
            </p:cNvPr>
            <p:cNvSpPr/>
            <p:nvPr/>
          </p:nvSpPr>
          <p:spPr bwMode="auto">
            <a:xfrm rot="7800000">
              <a:off x="1422400" y="5530850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F0C9E-A598-CB4C-B6FD-41C9AB0DBE39}"/>
                </a:ext>
              </a:extLst>
            </p:cNvPr>
            <p:cNvSpPr txBox="1"/>
            <p:nvPr/>
          </p:nvSpPr>
          <p:spPr>
            <a:xfrm>
              <a:off x="2012950" y="5562600"/>
              <a:ext cx="885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refine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9D2654E-20BD-864B-84C7-CA7B2771D77F}"/>
              </a:ext>
            </a:extLst>
          </p:cNvPr>
          <p:cNvSpPr txBox="1">
            <a:spLocks/>
          </p:cNvSpPr>
          <p:nvPr/>
        </p:nvSpPr>
        <p:spPr>
          <a:xfrm>
            <a:off x="4028860" y="1944179"/>
            <a:ext cx="8007212" cy="1005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cube poorly approximates sphere</a:t>
            </a:r>
            <a:br>
              <a:rPr lang="en-US" dirty="0"/>
            </a:br>
            <a:r>
              <a:rPr lang="en-US" dirty="0"/>
              <a:t>Exponentially worse as dimension increases</a:t>
            </a:r>
            <a:br>
              <a:rPr lang="en-US" dirty="0"/>
            </a:br>
            <a:r>
              <a:rPr lang="en-US" dirty="0"/>
              <a:t>More empty boxes, memory limit d≈6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1EED9-1D77-7849-A2C4-553E47941B20}"/>
              </a:ext>
            </a:extLst>
          </p:cNvPr>
          <p:cNvGrpSpPr/>
          <p:nvPr/>
        </p:nvGrpSpPr>
        <p:grpSpPr>
          <a:xfrm>
            <a:off x="2537834" y="1306353"/>
            <a:ext cx="4805754" cy="753892"/>
            <a:chOff x="2537834" y="1223853"/>
            <a:chExt cx="4805754" cy="7538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DC4230-E115-2E43-B91F-7B73C91D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8055" y="1223853"/>
              <a:ext cx="1825533" cy="446011"/>
            </a:xfrm>
            <a:prstGeom prst="rect">
              <a:avLst/>
            </a:prstGeom>
          </p:spPr>
        </p:pic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90345E7-C5AB-6A4B-B906-9B75115F0CD8}"/>
                </a:ext>
              </a:extLst>
            </p:cNvPr>
            <p:cNvSpPr txBox="1">
              <a:spLocks/>
            </p:cNvSpPr>
            <p:nvPr/>
          </p:nvSpPr>
          <p:spPr>
            <a:xfrm>
              <a:off x="2537834" y="1243910"/>
              <a:ext cx="4131988" cy="7338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runtime &amp; memory</a:t>
              </a: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83D3E0B-3476-014B-8B8E-7B8A6A304E42}"/>
              </a:ext>
            </a:extLst>
          </p:cNvPr>
          <p:cNvSpPr txBox="1">
            <a:spLocks/>
          </p:cNvSpPr>
          <p:nvPr/>
        </p:nvSpPr>
        <p:spPr>
          <a:xfrm>
            <a:off x="4240123" y="5838026"/>
            <a:ext cx="8007212" cy="6404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Any algorithm that constructs (an approximation of) remaining sample space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doomed to be exponential-in-d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8DF9D-1367-4742-9E26-009324195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596" y="2507284"/>
            <a:ext cx="2266795" cy="23894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E0BB3-5003-E84C-B1FA-F9E95199F9B2}"/>
              </a:ext>
            </a:extLst>
          </p:cNvPr>
          <p:cNvGrpSpPr/>
          <p:nvPr/>
        </p:nvGrpSpPr>
        <p:grpSpPr>
          <a:xfrm>
            <a:off x="4392148" y="3750557"/>
            <a:ext cx="1371600" cy="1372076"/>
            <a:chOff x="4448247" y="3030264"/>
            <a:chExt cx="1371600" cy="137207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5E7CB3-C644-EA4E-9A3B-B594A0CFE3FA}"/>
                </a:ext>
              </a:extLst>
            </p:cNvPr>
            <p:cNvCxnSpPr/>
            <p:nvPr/>
          </p:nvCxnSpPr>
          <p:spPr>
            <a:xfrm>
              <a:off x="4448247" y="3716064"/>
              <a:ext cx="1371600" cy="0"/>
            </a:xfrm>
            <a:prstGeom prst="line">
              <a:avLst/>
            </a:prstGeom>
            <a:ln w="1016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B87D34-CBF2-1B49-9FBC-868A262872A7}"/>
                </a:ext>
              </a:extLst>
            </p:cNvPr>
            <p:cNvCxnSpPr/>
            <p:nvPr/>
          </p:nvCxnSpPr>
          <p:spPr>
            <a:xfrm>
              <a:off x="4448247" y="3725640"/>
              <a:ext cx="1371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C86E092-4190-2347-B602-10EE63337935}"/>
                </a:ext>
              </a:extLst>
            </p:cNvPr>
            <p:cNvSpPr/>
            <p:nvPr/>
          </p:nvSpPr>
          <p:spPr>
            <a:xfrm>
              <a:off x="4448247" y="3030264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337341A-C85F-8F4A-B631-46CEF5FD68DF}"/>
                </a:ext>
              </a:extLst>
            </p:cNvPr>
            <p:cNvSpPr/>
            <p:nvPr/>
          </p:nvSpPr>
          <p:spPr>
            <a:xfrm flipH="1">
              <a:off x="4448247" y="3030740"/>
              <a:ext cx="1371600" cy="1371600"/>
            </a:xfrm>
            <a:prstGeom prst="arc">
              <a:avLst>
                <a:gd name="adj1" fmla="val 20108216"/>
                <a:gd name="adj2" fmla="val 1400373"/>
              </a:avLst>
            </a:prstGeom>
            <a:ln w="38100">
              <a:solidFill>
                <a:srgbClr val="FF0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6FE2F8-DAA4-1040-871B-EAA1A5666E1D}"/>
              </a:ext>
            </a:extLst>
          </p:cNvPr>
          <p:cNvGrpSpPr/>
          <p:nvPr/>
        </p:nvGrpSpPr>
        <p:grpSpPr>
          <a:xfrm>
            <a:off x="6393622" y="3077813"/>
            <a:ext cx="1411963" cy="1411963"/>
            <a:chOff x="4798879" y="4322603"/>
            <a:chExt cx="1411963" cy="14119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631B7-687B-CD44-9399-8E72AF260BA0}"/>
                </a:ext>
              </a:extLst>
            </p:cNvPr>
            <p:cNvSpPr/>
            <p:nvPr/>
          </p:nvSpPr>
          <p:spPr>
            <a:xfrm>
              <a:off x="4798879" y="4322603"/>
              <a:ext cx="1411963" cy="1411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B840A-D763-FD42-8F3F-EE5C57418B1D}"/>
                </a:ext>
              </a:extLst>
            </p:cNvPr>
            <p:cNvSpPr/>
            <p:nvPr/>
          </p:nvSpPr>
          <p:spPr>
            <a:xfrm>
              <a:off x="4816680" y="4341205"/>
              <a:ext cx="1371600" cy="13716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6D9680-370A-5C46-B093-904EF1A09C25}"/>
              </a:ext>
            </a:extLst>
          </p:cNvPr>
          <p:cNvSpPr txBox="1"/>
          <p:nvPr/>
        </p:nvSpPr>
        <p:spPr>
          <a:xfrm>
            <a:off x="4550039" y="4600247"/>
            <a:ext cx="1443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d=1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BA507-CCED-8C44-9A46-DB661301EE2D}"/>
              </a:ext>
            </a:extLst>
          </p:cNvPr>
          <p:cNvSpPr txBox="1"/>
          <p:nvPr/>
        </p:nvSpPr>
        <p:spPr>
          <a:xfrm>
            <a:off x="6303906" y="4596372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d=2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0.785…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699AFD-9B06-E748-897C-76C4054F75A9}"/>
              </a:ext>
            </a:extLst>
          </p:cNvPr>
          <p:cNvSpPr txBox="1"/>
          <p:nvPr/>
        </p:nvSpPr>
        <p:spPr>
          <a:xfrm>
            <a:off x="8355678" y="4592910"/>
            <a:ext cx="205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d=3</a:t>
            </a:r>
          </a:p>
          <a:p>
            <a:r>
              <a:rPr lang="en-US" dirty="0">
                <a:latin typeface="+mj-lt"/>
              </a:rPr>
              <a:t>V(cube) = 1</a:t>
            </a:r>
          </a:p>
          <a:p>
            <a:r>
              <a:rPr lang="en-US" dirty="0">
                <a:latin typeface="+mj-lt"/>
              </a:rPr>
              <a:t>V(sphere) = 0.523…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BC3FA-F11D-8F4E-B2BF-F6C409CEA39A}"/>
              </a:ext>
            </a:extLst>
          </p:cNvPr>
          <p:cNvSpPr txBox="1"/>
          <p:nvPr/>
        </p:nvSpPr>
        <p:spPr>
          <a:xfrm>
            <a:off x="10757919" y="45867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d→∞</a:t>
            </a:r>
          </a:p>
          <a:p>
            <a:r>
              <a:rPr lang="en-US" dirty="0">
                <a:latin typeface="+mj-lt"/>
              </a:rPr>
              <a:t>V(c) = 1</a:t>
            </a:r>
          </a:p>
          <a:p>
            <a:r>
              <a:rPr lang="en-US" dirty="0">
                <a:latin typeface="+mj-lt"/>
              </a:rPr>
              <a:t>V(s) → 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66BD-4EC9-B043-8061-9AF954828185}"/>
              </a:ext>
            </a:extLst>
          </p:cNvPr>
          <p:cNvCxnSpPr>
            <a:cxnSpLocks/>
          </p:cNvCxnSpPr>
          <p:nvPr/>
        </p:nvCxnSpPr>
        <p:spPr>
          <a:xfrm flipH="1" flipV="1">
            <a:off x="7688748" y="4335943"/>
            <a:ext cx="277491" cy="495137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E57E5D-8315-574E-9BF1-AF07AE8636A7}"/>
              </a:ext>
            </a:extLst>
          </p:cNvPr>
          <p:cNvCxnSpPr>
            <a:cxnSpLocks/>
          </p:cNvCxnSpPr>
          <p:nvPr/>
        </p:nvCxnSpPr>
        <p:spPr>
          <a:xfrm flipH="1" flipV="1">
            <a:off x="9441941" y="3626996"/>
            <a:ext cx="662545" cy="1130634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561DA1-235D-A545-9D9C-56111C6E2F07}"/>
              </a:ext>
            </a:extLst>
          </p:cNvPr>
          <p:cNvCxnSpPr>
            <a:cxnSpLocks/>
          </p:cNvCxnSpPr>
          <p:nvPr/>
        </p:nvCxnSpPr>
        <p:spPr>
          <a:xfrm flipH="1" flipV="1">
            <a:off x="5749848" y="4445933"/>
            <a:ext cx="243215" cy="450833"/>
          </a:xfrm>
          <a:prstGeom prst="line">
            <a:avLst/>
          </a:prstGeom>
          <a:ln w="317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CF29F62-9088-3D4C-9CED-2AD7344E0DD1}"/>
              </a:ext>
            </a:extLst>
          </p:cNvPr>
          <p:cNvSpPr txBox="1"/>
          <p:nvPr/>
        </p:nvSpPr>
        <p:spPr>
          <a:xfrm>
            <a:off x="10757919" y="34506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6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9F4C12-A4FE-CF4B-AC9F-CFEE6192BE23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30 consecutive rejections 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82FB3-F819-2E4B-9D00-634C23114084}"/>
              </a:ext>
            </a:extLst>
          </p:cNvPr>
          <p:cNvSpPr txBox="1"/>
          <p:nvPr/>
        </p:nvSpPr>
        <p:spPr>
          <a:xfrm>
            <a:off x="6695476" y="6297079"/>
            <a:ext cx="5442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*Modified to eliminate a background grid and exponential-in-d complexity.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24A04E-BC6C-E844-A88D-0190985FF45A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12" y="1931248"/>
            <a:ext cx="2322039" cy="2322039"/>
            <a:chOff x="7196328" y="1865377"/>
            <a:chExt cx="3163823" cy="3163823"/>
          </a:xfrm>
        </p:grpSpPr>
        <p:sp>
          <p:nvSpPr>
            <p:cNvPr id="111" name="Flowchart: Connector 3">
              <a:extLst>
                <a:ext uri="{FF2B5EF4-FFF2-40B4-BE49-F238E27FC236}">
                  <a16:creationId xmlns:a16="http://schemas.microsoft.com/office/drawing/2014/main" id="{BF807725-865F-F74E-BC52-B7859DAAF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F6EE6-97C7-8E43-93F5-053715ACC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ED800F-93C2-8940-967F-76FAA93E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782462" y="4423113"/>
            <a:ext cx="2322039" cy="2322039"/>
            <a:chOff x="7196328" y="1865377"/>
            <a:chExt cx="3163823" cy="3163823"/>
          </a:xfrm>
        </p:grpSpPr>
        <p:sp>
          <p:nvSpPr>
            <p:cNvPr id="114" name="Flowchart: Connector 3">
              <a:extLst>
                <a:ext uri="{FF2B5EF4-FFF2-40B4-BE49-F238E27FC236}">
                  <a16:creationId xmlns:a16="http://schemas.microsoft.com/office/drawing/2014/main" id="{93A0EA98-E1B5-1243-BEB5-E2D0B54EA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1D958D-065B-B74A-810D-E76A7D23F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6C1E58-2143-0446-B404-C4F47F3D4EAB}"/>
              </a:ext>
            </a:extLst>
          </p:cNvPr>
          <p:cNvGrpSpPr>
            <a:grpSpLocks noChangeAspect="1"/>
          </p:cNvGrpSpPr>
          <p:nvPr/>
        </p:nvGrpSpPr>
        <p:grpSpPr>
          <a:xfrm>
            <a:off x="1157329" y="5089883"/>
            <a:ext cx="2322039" cy="2322039"/>
            <a:chOff x="7196328" y="1865377"/>
            <a:chExt cx="3163823" cy="3163823"/>
          </a:xfrm>
        </p:grpSpPr>
        <p:sp>
          <p:nvSpPr>
            <p:cNvPr id="117" name="Flowchart: Connector 3">
              <a:extLst>
                <a:ext uri="{FF2B5EF4-FFF2-40B4-BE49-F238E27FC236}">
                  <a16:creationId xmlns:a16="http://schemas.microsoft.com/office/drawing/2014/main" id="{F06A0C23-ECBE-5E40-8E64-488F031F2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65BD0A6-C7AA-6F4F-9740-2FCD02028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2332D53-A4E2-7044-B1FB-BCC3D4CAD7F1}"/>
              </a:ext>
            </a:extLst>
          </p:cNvPr>
          <p:cNvGrpSpPr>
            <a:grpSpLocks noChangeAspect="1"/>
          </p:cNvGrpSpPr>
          <p:nvPr/>
        </p:nvGrpSpPr>
        <p:grpSpPr>
          <a:xfrm>
            <a:off x="3230931" y="4312650"/>
            <a:ext cx="2322039" cy="2322039"/>
            <a:chOff x="7196328" y="1865377"/>
            <a:chExt cx="3163823" cy="3163823"/>
          </a:xfrm>
        </p:grpSpPr>
        <p:sp>
          <p:nvSpPr>
            <p:cNvPr id="120" name="Flowchart: Connector 3">
              <a:extLst>
                <a:ext uri="{FF2B5EF4-FFF2-40B4-BE49-F238E27FC236}">
                  <a16:creationId xmlns:a16="http://schemas.microsoft.com/office/drawing/2014/main" id="{09CB7D7D-8E7C-F74C-8360-3BF911AEE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A6D91D-69A7-B043-85E9-DB9839A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62C7D-55E8-F344-90DB-96E795539DB5}"/>
              </a:ext>
            </a:extLst>
          </p:cNvPr>
          <p:cNvGrpSpPr>
            <a:grpSpLocks noChangeAspect="1"/>
          </p:cNvGrpSpPr>
          <p:nvPr/>
        </p:nvGrpSpPr>
        <p:grpSpPr>
          <a:xfrm>
            <a:off x="770623" y="2290503"/>
            <a:ext cx="2322039" cy="2322039"/>
            <a:chOff x="7196328" y="1865377"/>
            <a:chExt cx="3163823" cy="3163823"/>
          </a:xfrm>
        </p:grpSpPr>
        <p:sp>
          <p:nvSpPr>
            <p:cNvPr id="123" name="Flowchart: Connector 3">
              <a:extLst>
                <a:ext uri="{FF2B5EF4-FFF2-40B4-BE49-F238E27FC236}">
                  <a16:creationId xmlns:a16="http://schemas.microsoft.com/office/drawing/2014/main" id="{D7518022-450F-B148-B2AC-3A6522D6A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2C0930-33BE-0841-A4CB-B65E4DCE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AFEEDA-859F-2A43-A495-A47D598F91A4}"/>
              </a:ext>
            </a:extLst>
          </p:cNvPr>
          <p:cNvGrpSpPr>
            <a:grpSpLocks noChangeAspect="1"/>
          </p:cNvGrpSpPr>
          <p:nvPr/>
        </p:nvGrpSpPr>
        <p:grpSpPr>
          <a:xfrm>
            <a:off x="688041" y="1682550"/>
            <a:ext cx="2322039" cy="2322039"/>
            <a:chOff x="7196328" y="1865377"/>
            <a:chExt cx="3163823" cy="3163823"/>
          </a:xfrm>
        </p:grpSpPr>
        <p:sp>
          <p:nvSpPr>
            <p:cNvPr id="126" name="Flowchart: Connector 3">
              <a:extLst>
                <a:ext uri="{FF2B5EF4-FFF2-40B4-BE49-F238E27FC236}">
                  <a16:creationId xmlns:a16="http://schemas.microsoft.com/office/drawing/2014/main" id="{74C122DF-A52A-FA43-9E7C-1A5AA86EE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D646C7-95CA-6947-A4AF-85F073193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C43F5E-28A4-8344-B19A-FE13A2ED7100}"/>
              </a:ext>
            </a:extLst>
          </p:cNvPr>
          <p:cNvGrpSpPr>
            <a:grpSpLocks noChangeAspect="1"/>
          </p:cNvGrpSpPr>
          <p:nvPr/>
        </p:nvGrpSpPr>
        <p:grpSpPr>
          <a:xfrm>
            <a:off x="2427351" y="1605479"/>
            <a:ext cx="2322039" cy="2322039"/>
            <a:chOff x="7196328" y="1865377"/>
            <a:chExt cx="3163823" cy="3163823"/>
          </a:xfrm>
        </p:grpSpPr>
        <p:sp>
          <p:nvSpPr>
            <p:cNvPr id="129" name="Flowchart: Connector 3">
              <a:extLst>
                <a:ext uri="{FF2B5EF4-FFF2-40B4-BE49-F238E27FC236}">
                  <a16:creationId xmlns:a16="http://schemas.microsoft.com/office/drawing/2014/main" id="{4AE95999-B0B5-974E-8388-D273F02DF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36AF9DA-9896-FB47-8697-A097BE96B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B36606-5DA4-CF4F-8663-21987A828EF4}"/>
              </a:ext>
            </a:extLst>
          </p:cNvPr>
          <p:cNvGrpSpPr>
            <a:grpSpLocks noChangeAspect="1"/>
          </p:cNvGrpSpPr>
          <p:nvPr/>
        </p:nvGrpSpPr>
        <p:grpSpPr>
          <a:xfrm>
            <a:off x="2999811" y="2563688"/>
            <a:ext cx="2322039" cy="2322039"/>
            <a:chOff x="7196328" y="1865377"/>
            <a:chExt cx="3163823" cy="3163823"/>
          </a:xfrm>
        </p:grpSpPr>
        <p:sp>
          <p:nvSpPr>
            <p:cNvPr id="132" name="Flowchart: Connector 3">
              <a:extLst>
                <a:ext uri="{FF2B5EF4-FFF2-40B4-BE49-F238E27FC236}">
                  <a16:creationId xmlns:a16="http://schemas.microsoft.com/office/drawing/2014/main" id="{C470D309-987A-8948-8F1D-8DDA5613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AC11430-D3D2-3D40-9D33-04389E8B0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B10484-7C8D-C347-824B-D68E40FF02B0}"/>
              </a:ext>
            </a:extLst>
          </p:cNvPr>
          <p:cNvGrpSpPr>
            <a:grpSpLocks noChangeAspect="1"/>
          </p:cNvGrpSpPr>
          <p:nvPr/>
        </p:nvGrpSpPr>
        <p:grpSpPr>
          <a:xfrm>
            <a:off x="3416034" y="4592103"/>
            <a:ext cx="2322039" cy="2322039"/>
            <a:chOff x="7196328" y="1865377"/>
            <a:chExt cx="3163823" cy="3163823"/>
          </a:xfrm>
        </p:grpSpPr>
        <p:sp>
          <p:nvSpPr>
            <p:cNvPr id="135" name="Flowchart: Connector 3">
              <a:extLst>
                <a:ext uri="{FF2B5EF4-FFF2-40B4-BE49-F238E27FC236}">
                  <a16:creationId xmlns:a16="http://schemas.microsoft.com/office/drawing/2014/main" id="{F6F42C31-3BFA-DF4F-99C3-4C9D2BA37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A19F09-62AA-6E40-91FE-87B22DDB0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9DB37-0FB2-0046-8009-25012CFCE5A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783" y="2775174"/>
            <a:ext cx="2322039" cy="2322039"/>
            <a:chOff x="7196328" y="1865377"/>
            <a:chExt cx="3163823" cy="3163823"/>
          </a:xfrm>
        </p:grpSpPr>
        <p:sp>
          <p:nvSpPr>
            <p:cNvPr id="138" name="Flowchart: Connector 3">
              <a:extLst>
                <a:ext uri="{FF2B5EF4-FFF2-40B4-BE49-F238E27FC236}">
                  <a16:creationId xmlns:a16="http://schemas.microsoft.com/office/drawing/2014/main" id="{8C72A476-A036-834A-B7B8-09A08484A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763B69-3185-7540-B7F5-DE0BF854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C578FF-3BE2-264D-B3DC-3A55D6A5EA00}"/>
              </a:ext>
            </a:extLst>
          </p:cNvPr>
          <p:cNvGrpSpPr>
            <a:grpSpLocks noChangeAspect="1"/>
          </p:cNvGrpSpPr>
          <p:nvPr/>
        </p:nvGrpSpPr>
        <p:grpSpPr>
          <a:xfrm>
            <a:off x="401235" y="4034021"/>
            <a:ext cx="2322039" cy="2322039"/>
            <a:chOff x="7196328" y="1865377"/>
            <a:chExt cx="3163823" cy="3163823"/>
          </a:xfrm>
        </p:grpSpPr>
        <p:sp>
          <p:nvSpPr>
            <p:cNvPr id="141" name="Flowchart: Connector 3">
              <a:extLst>
                <a:ext uri="{FF2B5EF4-FFF2-40B4-BE49-F238E27FC236}">
                  <a16:creationId xmlns:a16="http://schemas.microsoft.com/office/drawing/2014/main" id="{D075ADBB-B67A-8445-8757-2B57A6919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F15671B-BCD0-6A4A-840E-D2F73A76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27904E6-C411-F244-BC07-A73EBA24EB7F}"/>
              </a:ext>
            </a:extLst>
          </p:cNvPr>
          <p:cNvSpPr txBox="1"/>
          <p:nvPr/>
        </p:nvSpPr>
        <p:spPr>
          <a:xfrm>
            <a:off x="10055234" y="1975485"/>
            <a:ext cx="20802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 </a:t>
            </a:r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 pseudocode,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modified for exposition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D4EBB2-F191-5143-80C8-E79D7289B935}"/>
              </a:ext>
            </a:extLst>
          </p:cNvPr>
          <p:cNvSpPr txBox="1"/>
          <p:nvPr/>
        </p:nvSpPr>
        <p:spPr>
          <a:xfrm>
            <a:off x="10448899" y="5078452"/>
            <a:ext cx="129291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ramond" charset="0"/>
              </a:rPr>
              <a:t>30+ depending </a:t>
            </a:r>
            <a:br>
              <a:rPr lang="en-US" sz="1400" dirty="0">
                <a:latin typeface="Garamond" charset="0"/>
              </a:rPr>
            </a:br>
            <a:r>
              <a:rPr lang="en-US" sz="1400" dirty="0">
                <a:latin typeface="Garamond" charset="0"/>
              </a:rPr>
              <a:t>on dimension</a:t>
            </a:r>
          </a:p>
        </p:txBody>
      </p:sp>
    </p:spTree>
    <p:extLst>
      <p:ext uri="{BB962C8B-B14F-4D97-AF65-F5344CB8AC3E}">
        <p14:creationId xmlns:p14="http://schemas.microsoft.com/office/powerpoint/2010/main" val="2167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30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8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9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571E-9C98-894A-B57F-151A5BF8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wrong with the algorithms we already have?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18695-13A8-4B4C-B9BC-F1F013DAC53A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Bridson</a:t>
            </a:r>
            <a:r>
              <a:rPr lang="en-US" sz="2800" dirty="0"/>
              <a:t> 2007* scales … but doesn’t guarantee saturation </a:t>
            </a:r>
            <a:r>
              <a:rPr lang="en-US" sz="2800" dirty="0">
                <a:sym typeface="Wingdings" pitchFamily="2" charset="2"/>
              </a:rPr>
              <a:t>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7440C4-1FF0-304E-9369-C4EA75254377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0F24F-373B-634F-B448-86508A0B9D19}"/>
              </a:ext>
            </a:extLst>
          </p:cNvPr>
          <p:cNvSpPr txBox="1"/>
          <p:nvPr/>
        </p:nvSpPr>
        <p:spPr>
          <a:xfrm>
            <a:off x="5470781" y="6572415"/>
            <a:ext cx="666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latin typeface="Garamond" charset="0"/>
              </a:rPr>
              <a:t>Bridson</a:t>
            </a:r>
            <a:r>
              <a:rPr lang="en-US" sz="1400" dirty="0">
                <a:latin typeface="Garamond" charset="0"/>
              </a:rPr>
              <a:t> 2007, "Fast Poisson disk sampling in arbitrary dimensions." SIGGRAPH '07 sketch. </a:t>
            </a:r>
          </a:p>
        </p:txBody>
      </p:sp>
      <p:sp>
        <p:nvSpPr>
          <p:cNvPr id="85" name="Flowchart: Connector 12">
            <a:extLst>
              <a:ext uri="{FF2B5EF4-FFF2-40B4-BE49-F238E27FC236}">
                <a16:creationId xmlns:a16="http://schemas.microsoft.com/office/drawing/2014/main" id="{6526122B-45A2-E547-8ACC-58474F5B5935}"/>
              </a:ext>
            </a:extLst>
          </p:cNvPr>
          <p:cNvSpPr>
            <a:spLocks noChangeAspect="1"/>
          </p:cNvSpPr>
          <p:nvPr/>
        </p:nvSpPr>
        <p:spPr>
          <a:xfrm>
            <a:off x="600569" y="2017645"/>
            <a:ext cx="4668976" cy="4668976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F4F25-2061-C94B-A8A6-3B7A11E7F973}"/>
              </a:ext>
            </a:extLst>
          </p:cNvPr>
          <p:cNvGrpSpPr>
            <a:grpSpLocks noChangeAspect="1"/>
          </p:cNvGrpSpPr>
          <p:nvPr/>
        </p:nvGrpSpPr>
        <p:grpSpPr>
          <a:xfrm>
            <a:off x="1850089" y="3140650"/>
            <a:ext cx="2322039" cy="2322039"/>
            <a:chOff x="7196328" y="1865377"/>
            <a:chExt cx="3163823" cy="3163823"/>
          </a:xfrm>
        </p:grpSpPr>
        <p:sp>
          <p:nvSpPr>
            <p:cNvPr id="87" name="Flowchart: Connector 3">
              <a:extLst>
                <a:ext uri="{FF2B5EF4-FFF2-40B4-BE49-F238E27FC236}">
                  <a16:creationId xmlns:a16="http://schemas.microsoft.com/office/drawing/2014/main" id="{0B846E15-2782-134F-84BE-017B21D3E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144646-C832-5A47-B405-4502620AD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9C1135-EE2D-FD42-8982-C1EC0ABEA78E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99" y="1789577"/>
            <a:ext cx="2322039" cy="2322039"/>
            <a:chOff x="7196328" y="1865377"/>
            <a:chExt cx="3163823" cy="3163823"/>
          </a:xfrm>
        </p:grpSpPr>
        <p:sp>
          <p:nvSpPr>
            <p:cNvPr id="90" name="Flowchart: Connector 3">
              <a:extLst>
                <a:ext uri="{FF2B5EF4-FFF2-40B4-BE49-F238E27FC236}">
                  <a16:creationId xmlns:a16="http://schemas.microsoft.com/office/drawing/2014/main" id="{60D69FBA-79EF-6546-9398-C939E80A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DDBB3F-26F2-344C-A1AF-0086573E9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92ACDD-3796-2A45-8850-41516516D332}"/>
              </a:ext>
            </a:extLst>
          </p:cNvPr>
          <p:cNvGrpSpPr>
            <a:grpSpLocks noChangeAspect="1"/>
          </p:cNvGrpSpPr>
          <p:nvPr/>
        </p:nvGrpSpPr>
        <p:grpSpPr>
          <a:xfrm>
            <a:off x="38808" y="2490979"/>
            <a:ext cx="2322039" cy="2322039"/>
            <a:chOff x="7196328" y="1865377"/>
            <a:chExt cx="3163823" cy="3163823"/>
          </a:xfrm>
        </p:grpSpPr>
        <p:sp>
          <p:nvSpPr>
            <p:cNvPr id="96" name="Flowchart: Connector 3">
              <a:extLst>
                <a:ext uri="{FF2B5EF4-FFF2-40B4-BE49-F238E27FC236}">
                  <a16:creationId xmlns:a16="http://schemas.microsoft.com/office/drawing/2014/main" id="{11496B86-A165-4A4F-94FE-8C9DA9F22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D16557-B116-0449-A4E1-BC07E3401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B208AD-516A-6649-AF94-0BB9F8B2747B}"/>
              </a:ext>
            </a:extLst>
          </p:cNvPr>
          <p:cNvGrpSpPr>
            <a:grpSpLocks noChangeAspect="1"/>
          </p:cNvGrpSpPr>
          <p:nvPr/>
        </p:nvGrpSpPr>
        <p:grpSpPr>
          <a:xfrm>
            <a:off x="1628965" y="5312517"/>
            <a:ext cx="2322039" cy="2322039"/>
            <a:chOff x="7196328" y="1865377"/>
            <a:chExt cx="3163823" cy="3163823"/>
          </a:xfrm>
        </p:grpSpPr>
        <p:sp>
          <p:nvSpPr>
            <p:cNvPr id="99" name="Flowchart: Connector 3">
              <a:extLst>
                <a:ext uri="{FF2B5EF4-FFF2-40B4-BE49-F238E27FC236}">
                  <a16:creationId xmlns:a16="http://schemas.microsoft.com/office/drawing/2014/main" id="{D23205A7-E24B-DB4E-8EC6-01F641157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0487B6-D009-8949-9943-49999681B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8E874B-B676-E649-97AE-4C192E199C2F}"/>
              </a:ext>
            </a:extLst>
          </p:cNvPr>
          <p:cNvGrpSpPr>
            <a:grpSpLocks noChangeAspect="1"/>
          </p:cNvGrpSpPr>
          <p:nvPr/>
        </p:nvGrpSpPr>
        <p:grpSpPr>
          <a:xfrm>
            <a:off x="3094612" y="4924813"/>
            <a:ext cx="2322039" cy="2322039"/>
            <a:chOff x="7196328" y="1865377"/>
            <a:chExt cx="3163823" cy="3163823"/>
          </a:xfrm>
        </p:grpSpPr>
        <p:sp>
          <p:nvSpPr>
            <p:cNvPr id="102" name="Flowchart: Connector 3">
              <a:extLst>
                <a:ext uri="{FF2B5EF4-FFF2-40B4-BE49-F238E27FC236}">
                  <a16:creationId xmlns:a16="http://schemas.microsoft.com/office/drawing/2014/main" id="{583477BA-C8C7-AC47-BB52-EA071FB28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22865CD-62AF-EF47-9F81-10403B991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973795-F262-9D48-A9D1-50FD9AD01836}"/>
              </a:ext>
            </a:extLst>
          </p:cNvPr>
          <p:cNvGrpSpPr>
            <a:grpSpLocks noChangeAspect="1"/>
          </p:cNvGrpSpPr>
          <p:nvPr/>
        </p:nvGrpSpPr>
        <p:grpSpPr>
          <a:xfrm>
            <a:off x="3669854" y="2047675"/>
            <a:ext cx="2322039" cy="2322039"/>
            <a:chOff x="7196328" y="1865377"/>
            <a:chExt cx="3163823" cy="3163823"/>
          </a:xfrm>
        </p:grpSpPr>
        <p:sp>
          <p:nvSpPr>
            <p:cNvPr id="105" name="Flowchart: Connector 3">
              <a:extLst>
                <a:ext uri="{FF2B5EF4-FFF2-40B4-BE49-F238E27FC236}">
                  <a16:creationId xmlns:a16="http://schemas.microsoft.com/office/drawing/2014/main" id="{85927E82-CBB0-D34B-9A4B-767B5F7F2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B67CED5-104E-C84D-93BA-85C9C0728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A97B64-4580-9541-9CE9-EC202712713F}"/>
              </a:ext>
            </a:extLst>
          </p:cNvPr>
          <p:cNvGrpSpPr>
            <a:grpSpLocks noChangeAspect="1"/>
          </p:cNvGrpSpPr>
          <p:nvPr/>
        </p:nvGrpSpPr>
        <p:grpSpPr>
          <a:xfrm>
            <a:off x="-21487" y="4527822"/>
            <a:ext cx="2322039" cy="2322039"/>
            <a:chOff x="7196328" y="1865377"/>
            <a:chExt cx="3163823" cy="3163823"/>
          </a:xfrm>
        </p:grpSpPr>
        <p:sp>
          <p:nvSpPr>
            <p:cNvPr id="108" name="Flowchart: Connector 3">
              <a:extLst>
                <a:ext uri="{FF2B5EF4-FFF2-40B4-BE49-F238E27FC236}">
                  <a16:creationId xmlns:a16="http://schemas.microsoft.com/office/drawing/2014/main" id="{6EB016CB-FCCA-9744-B8EA-CE21777B0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BF3DA7-03B4-3545-8C38-D4960A12A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BE3C610-4C1C-7B46-856D-03B8CB8D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51" y="4426829"/>
            <a:ext cx="644075" cy="614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3BBB7F-4797-9D4F-9BFF-50B7272A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34" y="3879418"/>
            <a:ext cx="2823726" cy="26929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12C11B-F326-2240-9A2C-A811343F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38" y="1958399"/>
            <a:ext cx="759146" cy="7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4C91-FF0C-8947-8DA6-7E1BAD05E87A}"/>
              </a:ext>
            </a:extLst>
          </p:cNvPr>
          <p:cNvSpPr txBox="1"/>
          <p:nvPr/>
        </p:nvSpPr>
        <p:spPr>
          <a:xfrm>
            <a:off x="7881660" y="3703290"/>
            <a:ext cx="11224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3225F844-A022-9A4D-ADDD-0B52BF6AB109}"/>
              </a:ext>
            </a:extLst>
          </p:cNvPr>
          <p:cNvSpPr txBox="1">
            <a:spLocks/>
          </p:cNvSpPr>
          <p:nvPr/>
        </p:nvSpPr>
        <p:spPr>
          <a:xfrm>
            <a:off x="5489928" y="2496560"/>
            <a:ext cx="4059708" cy="1436929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Trivial bound on empty volume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i="1" dirty="0"/>
              <a:t>in</a:t>
            </a:r>
            <a:r>
              <a:rPr lang="en-US" sz="2800" dirty="0"/>
              <a:t> </a:t>
            </a:r>
            <a:r>
              <a:rPr lang="en-US" sz="2800" i="1" dirty="0"/>
              <a:t>one</a:t>
            </a:r>
            <a:r>
              <a:rPr lang="en-US" sz="2800" dirty="0"/>
              <a:t> annulus.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Unknown if saturated</a:t>
            </a:r>
            <a:br>
              <a:rPr lang="en-US" sz="2800" dirty="0"/>
            </a:br>
            <a:r>
              <a:rPr lang="en-US" sz="2800" i="1" dirty="0"/>
              <a:t>outside</a:t>
            </a:r>
            <a:r>
              <a:rPr lang="en-US" sz="2800" dirty="0"/>
              <a:t> </a:t>
            </a:r>
            <a:r>
              <a:rPr lang="en-US" sz="2800" i="1" dirty="0"/>
              <a:t>all</a:t>
            </a:r>
            <a:r>
              <a:rPr lang="en-US" sz="2800" dirty="0"/>
              <a:t> annuli?</a:t>
            </a:r>
            <a:endParaRPr lang="en-US" sz="2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89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7" name="Flowchart: Connector 12">
            <a:extLst>
              <a:ext uri="{FF2B5EF4-FFF2-40B4-BE49-F238E27FC236}">
                <a16:creationId xmlns:a16="http://schemas.microsoft.com/office/drawing/2014/main" id="{102E67E9-3439-044A-A532-427F08EECBDF}"/>
              </a:ext>
            </a:extLst>
          </p:cNvPr>
          <p:cNvSpPr>
            <a:spLocks noChangeAspect="1"/>
          </p:cNvSpPr>
          <p:nvPr/>
        </p:nvSpPr>
        <p:spPr>
          <a:xfrm>
            <a:off x="678863" y="1970992"/>
            <a:ext cx="4665998" cy="4665998"/>
          </a:xfrm>
          <a:prstGeom prst="flowChartConnector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34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6C890-3B45-E54D-8F16-F3B9F9B913F0}"/>
              </a:ext>
            </a:extLst>
          </p:cNvPr>
          <p:cNvGrpSpPr/>
          <p:nvPr/>
        </p:nvGrpSpPr>
        <p:grpSpPr>
          <a:xfrm>
            <a:off x="1891413" y="3177058"/>
            <a:ext cx="2243541" cy="2243541"/>
            <a:chOff x="7196328" y="1865377"/>
            <a:chExt cx="3163823" cy="3163823"/>
          </a:xfrm>
        </p:grpSpPr>
        <p:sp>
          <p:nvSpPr>
            <p:cNvPr id="69" name="Flowchart: Connector 3">
              <a:extLst>
                <a:ext uri="{FF2B5EF4-FFF2-40B4-BE49-F238E27FC236}">
                  <a16:creationId xmlns:a16="http://schemas.microsoft.com/office/drawing/2014/main" id="{7A19843E-A15B-EC42-8851-B0CCF9BCC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50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81251B-06DF-3146-BBFD-EA128349F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640D3A-062A-BE4F-9754-AEDBB84FEF44}"/>
              </a:ext>
            </a:extLst>
          </p:cNvPr>
          <p:cNvGrpSpPr/>
          <p:nvPr/>
        </p:nvGrpSpPr>
        <p:grpSpPr>
          <a:xfrm>
            <a:off x="2179736" y="1739088"/>
            <a:ext cx="2243541" cy="2243541"/>
            <a:chOff x="7196328" y="1865377"/>
            <a:chExt cx="3163823" cy="3163823"/>
          </a:xfrm>
        </p:grpSpPr>
        <p:sp>
          <p:nvSpPr>
            <p:cNvPr id="74" name="Flowchart: Connector 3">
              <a:extLst>
                <a:ext uri="{FF2B5EF4-FFF2-40B4-BE49-F238E27FC236}">
                  <a16:creationId xmlns:a16="http://schemas.microsoft.com/office/drawing/2014/main" id="{0DCF3284-D1B6-C248-85DD-AEFF5EA2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2184D3-C776-AF44-8729-23507321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4BF9AE-29C2-AD4F-B083-9048A90BACAA}"/>
              </a:ext>
            </a:extLst>
          </p:cNvPr>
          <p:cNvGrpSpPr/>
          <p:nvPr/>
        </p:nvGrpSpPr>
        <p:grpSpPr>
          <a:xfrm>
            <a:off x="2997371" y="3954431"/>
            <a:ext cx="2243541" cy="2243541"/>
            <a:chOff x="7196328" y="1865377"/>
            <a:chExt cx="3163823" cy="3163823"/>
          </a:xfrm>
        </p:grpSpPr>
        <p:sp>
          <p:nvSpPr>
            <p:cNvPr id="78" name="Flowchart: Connector 3">
              <a:extLst>
                <a:ext uri="{FF2B5EF4-FFF2-40B4-BE49-F238E27FC236}">
                  <a16:creationId xmlns:a16="http://schemas.microsoft.com/office/drawing/2014/main" id="{542BF0F0-DA30-5946-A350-87C23E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01EF79-A68D-C443-828F-C6501B282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627BA7-664A-BE4F-AAAA-D78BFE7443F9}"/>
              </a:ext>
            </a:extLst>
          </p:cNvPr>
          <p:cNvGrpSpPr/>
          <p:nvPr/>
        </p:nvGrpSpPr>
        <p:grpSpPr>
          <a:xfrm>
            <a:off x="627518" y="5020257"/>
            <a:ext cx="2243541" cy="2243541"/>
            <a:chOff x="7196328" y="1865377"/>
            <a:chExt cx="3163823" cy="3163823"/>
          </a:xfrm>
        </p:grpSpPr>
        <p:sp>
          <p:nvSpPr>
            <p:cNvPr id="82" name="Flowchart: Connector 3">
              <a:extLst>
                <a:ext uri="{FF2B5EF4-FFF2-40B4-BE49-F238E27FC236}">
                  <a16:creationId xmlns:a16="http://schemas.microsoft.com/office/drawing/2014/main" id="{38F4342F-5A9A-714E-A647-920E0E264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4FF8E6-3B68-3945-AB63-3FED55A76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8A7981D-B495-9644-831D-9EE21BFC2DBC}"/>
              </a:ext>
            </a:extLst>
          </p:cNvPr>
          <p:cNvGrpSpPr/>
          <p:nvPr/>
        </p:nvGrpSpPr>
        <p:grpSpPr>
          <a:xfrm>
            <a:off x="3515668" y="2334143"/>
            <a:ext cx="2243541" cy="2243541"/>
            <a:chOff x="7196328" y="1865377"/>
            <a:chExt cx="3163823" cy="3163823"/>
          </a:xfrm>
        </p:grpSpPr>
        <p:sp>
          <p:nvSpPr>
            <p:cNvPr id="174" name="Flowchart: Connector 3">
              <a:extLst>
                <a:ext uri="{FF2B5EF4-FFF2-40B4-BE49-F238E27FC236}">
                  <a16:creationId xmlns:a16="http://schemas.microsoft.com/office/drawing/2014/main" id="{D67DCC38-4729-EE48-9C87-F3B8DAC09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6DBDD1-A011-D644-BB0D-E0D405CD8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D9ACD-43EA-F441-8AD7-94D383153AC5}"/>
              </a:ext>
            </a:extLst>
          </p:cNvPr>
          <p:cNvGrpSpPr/>
          <p:nvPr/>
        </p:nvGrpSpPr>
        <p:grpSpPr>
          <a:xfrm>
            <a:off x="1787720" y="4414979"/>
            <a:ext cx="2243541" cy="2243541"/>
            <a:chOff x="7196328" y="1865377"/>
            <a:chExt cx="3163823" cy="3163823"/>
          </a:xfrm>
        </p:grpSpPr>
        <p:sp>
          <p:nvSpPr>
            <p:cNvPr id="93" name="Flowchart: Connector 3">
              <a:extLst>
                <a:ext uri="{FF2B5EF4-FFF2-40B4-BE49-F238E27FC236}">
                  <a16:creationId xmlns:a16="http://schemas.microsoft.com/office/drawing/2014/main" id="{ECA1FE57-1C74-3F48-8A5E-BD93283B1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BAD1916-BDC2-EF47-93BA-8C8E10259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7E41B8-CAE7-E543-86AE-402451405E24}"/>
              </a:ext>
            </a:extLst>
          </p:cNvPr>
          <p:cNvGrpSpPr/>
          <p:nvPr/>
        </p:nvGrpSpPr>
        <p:grpSpPr>
          <a:xfrm>
            <a:off x="-24183" y="2038443"/>
            <a:ext cx="2243541" cy="2243541"/>
            <a:chOff x="7196328" y="1865377"/>
            <a:chExt cx="3163823" cy="3163823"/>
          </a:xfrm>
        </p:grpSpPr>
        <p:sp>
          <p:nvSpPr>
            <p:cNvPr id="164" name="Flowchart: Connector 3">
              <a:extLst>
                <a:ext uri="{FF2B5EF4-FFF2-40B4-BE49-F238E27FC236}">
                  <a16:creationId xmlns:a16="http://schemas.microsoft.com/office/drawing/2014/main" id="{D045643F-99BD-C443-81B8-FCD430FF7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AC5C687-6749-EC44-9DB1-26650326D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C8C051B-FDC8-8640-8A8E-460BFFDB1E88}"/>
              </a:ext>
            </a:extLst>
          </p:cNvPr>
          <p:cNvGrpSpPr/>
          <p:nvPr/>
        </p:nvGrpSpPr>
        <p:grpSpPr>
          <a:xfrm>
            <a:off x="507524" y="3865475"/>
            <a:ext cx="2243541" cy="2243541"/>
            <a:chOff x="7196328" y="1865377"/>
            <a:chExt cx="3163823" cy="3163823"/>
          </a:xfrm>
        </p:grpSpPr>
        <p:sp>
          <p:nvSpPr>
            <p:cNvPr id="168" name="Flowchart: Connector 3">
              <a:extLst>
                <a:ext uri="{FF2B5EF4-FFF2-40B4-BE49-F238E27FC236}">
                  <a16:creationId xmlns:a16="http://schemas.microsoft.com/office/drawing/2014/main" id="{B8276049-D3F5-4540-ABAC-3CBDE729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6328" y="1865377"/>
              <a:ext cx="3163823" cy="3163823"/>
            </a:xfrm>
            <a:prstGeom prst="flowChartConnector">
              <a:avLst/>
            </a:prstGeom>
            <a:solidFill>
              <a:srgbClr val="0000FF">
                <a:alpha val="15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3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7A9C64-3E15-5040-BD3A-AEC233CB6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9490" y="3376955"/>
              <a:ext cx="157919" cy="157919"/>
            </a:xfrm>
            <a:prstGeom prst="ellipse">
              <a:avLst/>
            </a:prstGeom>
            <a:solidFill>
              <a:srgbClr val="17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31C7A2-69CD-2241-9B88-88B2CE324B0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45468" y="4316499"/>
            <a:ext cx="2166395" cy="846767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F9B13FB-9A13-5B4F-B39C-44D81C21AA7A}"/>
              </a:ext>
            </a:extLst>
          </p:cNvPr>
          <p:cNvCxnSpPr>
            <a:cxnSpLocks/>
          </p:cNvCxnSpPr>
          <p:nvPr/>
        </p:nvCxnSpPr>
        <p:spPr>
          <a:xfrm>
            <a:off x="3004146" y="4312898"/>
            <a:ext cx="2139020" cy="88115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05CC37E-B641-7249-9291-435006BE15CB}"/>
              </a:ext>
            </a:extLst>
          </p:cNvPr>
          <p:cNvCxnSpPr>
            <a:cxnSpLocks/>
          </p:cNvCxnSpPr>
          <p:nvPr/>
        </p:nvCxnSpPr>
        <p:spPr>
          <a:xfrm flipV="1">
            <a:off x="3047289" y="3227913"/>
            <a:ext cx="2042512" cy="1048342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F392777-74CC-7D40-9B07-929DF59F2C69}"/>
              </a:ext>
            </a:extLst>
          </p:cNvPr>
          <p:cNvCxnSpPr>
            <a:cxnSpLocks/>
            <a:endCxn id="169" idx="2"/>
          </p:cNvCxnSpPr>
          <p:nvPr/>
        </p:nvCxnSpPr>
        <p:spPr>
          <a:xfrm flipH="1">
            <a:off x="1573451" y="4304372"/>
            <a:ext cx="1393456" cy="688990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868A2E2-9C16-BD4F-87B6-1656694C1152}"/>
              </a:ext>
            </a:extLst>
          </p:cNvPr>
          <p:cNvCxnSpPr>
            <a:cxnSpLocks noChangeAspect="1"/>
          </p:cNvCxnSpPr>
          <p:nvPr/>
        </p:nvCxnSpPr>
        <p:spPr>
          <a:xfrm>
            <a:off x="3014675" y="4312898"/>
            <a:ext cx="1458902" cy="1772006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AE93448-BFF8-AD40-9440-AB5CE6C2C0EC}"/>
              </a:ext>
            </a:extLst>
          </p:cNvPr>
          <p:cNvCxnSpPr>
            <a:cxnSpLocks/>
            <a:stCxn id="70" idx="1"/>
            <a:endCxn id="165" idx="1"/>
          </p:cNvCxnSpPr>
          <p:nvPr/>
        </p:nvCxnSpPr>
        <p:spPr>
          <a:xfrm flipH="1" flipV="1">
            <a:off x="1058144" y="3126738"/>
            <a:ext cx="1915596" cy="1138615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6DF8C7-8BB4-4540-B684-DD4B23857C29}"/>
              </a:ext>
            </a:extLst>
          </p:cNvPr>
          <p:cNvCxnSpPr>
            <a:cxnSpLocks/>
          </p:cNvCxnSpPr>
          <p:nvPr/>
        </p:nvCxnSpPr>
        <p:spPr>
          <a:xfrm flipH="1">
            <a:off x="2854758" y="4368235"/>
            <a:ext cx="167166" cy="1570298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C10AB5-44D9-724F-BDC8-8CD01DD26ABA}"/>
              </a:ext>
            </a:extLst>
          </p:cNvPr>
          <p:cNvCxnSpPr>
            <a:cxnSpLocks/>
          </p:cNvCxnSpPr>
          <p:nvPr/>
        </p:nvCxnSpPr>
        <p:spPr>
          <a:xfrm>
            <a:off x="2992963" y="4304806"/>
            <a:ext cx="1919634" cy="132640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EAEB7-3E97-9646-94F5-60D20167825A}"/>
              </a:ext>
            </a:extLst>
          </p:cNvPr>
          <p:cNvCxnSpPr>
            <a:cxnSpLocks/>
          </p:cNvCxnSpPr>
          <p:nvPr/>
        </p:nvCxnSpPr>
        <p:spPr>
          <a:xfrm flipV="1">
            <a:off x="3011862" y="2011654"/>
            <a:ext cx="465591" cy="2294549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EB01D2-858D-A14F-B4E2-D7F42ED56E08}"/>
              </a:ext>
            </a:extLst>
          </p:cNvPr>
          <p:cNvCxnSpPr>
            <a:cxnSpLocks/>
          </p:cNvCxnSpPr>
          <p:nvPr/>
        </p:nvCxnSpPr>
        <p:spPr>
          <a:xfrm flipH="1">
            <a:off x="1683771" y="4352517"/>
            <a:ext cx="1318298" cy="1874007"/>
          </a:xfrm>
          <a:prstGeom prst="line">
            <a:avLst/>
          </a:prstGeom>
          <a:ln w="50800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EB76E4-ABB7-874D-9FEC-E568F6C6B85C}"/>
              </a:ext>
            </a:extLst>
          </p:cNvPr>
          <p:cNvCxnSpPr>
            <a:cxnSpLocks/>
          </p:cNvCxnSpPr>
          <p:nvPr/>
        </p:nvCxnSpPr>
        <p:spPr>
          <a:xfrm flipV="1">
            <a:off x="3028570" y="1970992"/>
            <a:ext cx="58337" cy="231857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B2415D-1E46-F74C-A3F7-FF475F19B651}"/>
              </a:ext>
            </a:extLst>
          </p:cNvPr>
          <p:cNvCxnSpPr>
            <a:cxnSpLocks/>
          </p:cNvCxnSpPr>
          <p:nvPr/>
        </p:nvCxnSpPr>
        <p:spPr>
          <a:xfrm flipH="1" flipV="1">
            <a:off x="937901" y="3221379"/>
            <a:ext cx="2059100" cy="1066731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57A1E90-3AD7-9548-A69A-231C31F18C93}"/>
              </a:ext>
            </a:extLst>
          </p:cNvPr>
          <p:cNvCxnSpPr>
            <a:cxnSpLocks/>
          </p:cNvCxnSpPr>
          <p:nvPr/>
        </p:nvCxnSpPr>
        <p:spPr>
          <a:xfrm flipV="1">
            <a:off x="2997001" y="3776491"/>
            <a:ext cx="2243911" cy="526214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808A7A-7C52-6741-9412-0E11228F5DCA}"/>
              </a:ext>
            </a:extLst>
          </p:cNvPr>
          <p:cNvCxnSpPr>
            <a:cxnSpLocks/>
          </p:cNvCxnSpPr>
          <p:nvPr/>
        </p:nvCxnSpPr>
        <p:spPr>
          <a:xfrm flipH="1">
            <a:off x="2561830" y="4338124"/>
            <a:ext cx="441645" cy="2240868"/>
          </a:xfrm>
          <a:prstGeom prst="line">
            <a:avLst/>
          </a:prstGeom>
          <a:ln w="50800">
            <a:solidFill>
              <a:srgbClr val="FF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FC0D477-AEAE-8A4C-A107-F25B900C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7" y="1336757"/>
            <a:ext cx="1471291" cy="416020"/>
          </a:xfrm>
          <a:prstGeom prst="rect">
            <a:avLst/>
          </a:prstGeom>
        </p:spPr>
      </p:pic>
      <p:sp>
        <p:nvSpPr>
          <p:cNvPr id="104" name="Title 3">
            <a:extLst>
              <a:ext uri="{FF2B5EF4-FFF2-40B4-BE49-F238E27FC236}">
                <a16:creationId xmlns:a16="http://schemas.microsoft.com/office/drawing/2014/main" id="{AF5E53A3-D587-7447-A09E-4A61B6A27BE0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800"/>
              <a:t>Proposed algorithm</a:t>
            </a:r>
            <a:endParaRPr lang="en-US" sz="2800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BD97E59E-DF37-E14E-9A92-2574E5805922}"/>
              </a:ext>
            </a:extLst>
          </p:cNvPr>
          <p:cNvSpPr txBox="1">
            <a:spLocks/>
          </p:cNvSpPr>
          <p:nvPr/>
        </p:nvSpPr>
        <p:spPr>
          <a:xfrm>
            <a:off x="720648" y="848302"/>
            <a:ext cx="10058400" cy="525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Spoke-Darts scales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F7A4FE68-9564-3F42-B7FD-A3DAD7B80844}"/>
              </a:ext>
            </a:extLst>
          </p:cNvPr>
          <p:cNvSpPr txBox="1">
            <a:spLocks noChangeAspect="1"/>
          </p:cNvSpPr>
          <p:nvPr/>
        </p:nvSpPr>
        <p:spPr>
          <a:xfrm>
            <a:off x="2537834" y="1326410"/>
            <a:ext cx="4131988" cy="7338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runtime &amp; memory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6BE50D-92A3-AB42-94A7-5714A6B41BFF}"/>
              </a:ext>
            </a:extLst>
          </p:cNvPr>
          <p:cNvSpPr txBox="1"/>
          <p:nvPr/>
        </p:nvSpPr>
        <p:spPr>
          <a:xfrm>
            <a:off x="5783624" y="6572415"/>
            <a:ext cx="6354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aramond" charset="0"/>
              </a:rPr>
              <a:t>Spoke-Darts for High-Dimensional Blue-Noise Sampling, TOG 72:2, SIGGRAPH 2018.</a:t>
            </a:r>
          </a:p>
        </p:txBody>
      </p:sp>
      <p:sp>
        <p:nvSpPr>
          <p:cNvPr id="108" name="Text Placeholder 4">
            <a:extLst>
              <a:ext uri="{FF2B5EF4-FFF2-40B4-BE49-F238E27FC236}">
                <a16:creationId xmlns:a16="http://schemas.microsoft.com/office/drawing/2014/main" id="{2B6A0C47-80F0-4345-9636-C2103B4376D9}"/>
              </a:ext>
            </a:extLst>
          </p:cNvPr>
          <p:cNvSpPr txBox="1">
            <a:spLocks/>
          </p:cNvSpPr>
          <p:nvPr/>
        </p:nvSpPr>
        <p:spPr>
          <a:xfrm>
            <a:off x="6011385" y="1969367"/>
            <a:ext cx="6126478" cy="39487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lnSpc>
                <a:spcPct val="140000"/>
              </a:lnSpc>
              <a:buNone/>
            </a:pPr>
            <a:r>
              <a:rPr lang="en-US" sz="1700" dirty="0">
                <a:ln w="0">
                  <a:noFill/>
                </a:ln>
                <a:latin typeface="Courier" pitchFamily="2" charset="0"/>
              </a:rPr>
              <a:t>Front set = one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= randomly pop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do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pick candidate from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radial line through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(r,2r) annulus around </a:t>
            </a:r>
            <a:r>
              <a:rPr lang="en-US" sz="1700" dirty="0" err="1">
                <a:ln w="0">
                  <a:noFill/>
                </a:ln>
                <a:latin typeface="Courier" pitchFamily="2" charset="0"/>
              </a:rPr>
              <a:t>prior_sample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if distance(candidate, all samples) &gt; r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accept candidate as sample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    add candidate to Front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  until </a:t>
            </a:r>
            <a:r>
              <a:rPr lang="en-US" sz="1700" dirty="0">
                <a:ln w="0">
                  <a:noFill/>
                </a:ln>
                <a:solidFill>
                  <a:srgbClr val="FF0000"/>
                </a:solidFill>
                <a:latin typeface="Courier" pitchFamily="2" charset="0"/>
              </a:rPr>
              <a:t>12</a:t>
            </a:r>
            <a:r>
              <a:rPr lang="en-US" sz="1700" dirty="0">
                <a:ln w="0">
                  <a:noFill/>
                </a:ln>
                <a:latin typeface="Courier" pitchFamily="2" charset="0"/>
              </a:rPr>
              <a:t> consecutive rejections</a:t>
            </a:r>
            <a:br>
              <a:rPr lang="en-US" sz="1700" dirty="0">
                <a:ln w="0">
                  <a:noFill/>
                </a:ln>
                <a:latin typeface="Courier" pitchFamily="2" charset="0"/>
              </a:rPr>
            </a:br>
            <a:r>
              <a:rPr lang="en-US" sz="1700" dirty="0">
                <a:ln w="0">
                  <a:noFill/>
                </a:ln>
                <a:latin typeface="Courier" pitchFamily="2" charset="0"/>
              </a:rPr>
              <a:t>until Front is empty</a:t>
            </a:r>
            <a:endParaRPr lang="en-US" dirty="0">
              <a:ln w="0">
                <a:noFill/>
              </a:ln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1D1E19-E9CF-DD49-ACBC-E8FAFADA8AD7}"/>
              </a:ext>
            </a:extLst>
          </p:cNvPr>
          <p:cNvSpPr txBox="1"/>
          <p:nvPr/>
        </p:nvSpPr>
        <p:spPr>
          <a:xfrm>
            <a:off x="10452073" y="1975485"/>
            <a:ext cx="16834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Spoke-Darts change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from </a:t>
            </a:r>
            <a:r>
              <a:rPr lang="en-US" sz="1400" dirty="0" err="1">
                <a:solidFill>
                  <a:srgbClr val="FF0000"/>
                </a:solidFill>
                <a:latin typeface="Garamond" charset="0"/>
              </a:rPr>
              <a:t>Bridson</a:t>
            </a: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 in red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F63C4-57A5-AD4E-9F55-8DEAD4DBDBC5}"/>
              </a:ext>
            </a:extLst>
          </p:cNvPr>
          <p:cNvSpPr txBox="1"/>
          <p:nvPr/>
        </p:nvSpPr>
        <p:spPr>
          <a:xfrm>
            <a:off x="10452073" y="4860194"/>
            <a:ext cx="1037463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12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same for all </a:t>
            </a:r>
            <a:br>
              <a:rPr lang="en-US" sz="1400" dirty="0">
                <a:solidFill>
                  <a:srgbClr val="FF0000"/>
                </a:solidFill>
                <a:latin typeface="Garamond" charset="0"/>
              </a:rPr>
            </a:br>
            <a:r>
              <a:rPr lang="en-US" sz="1400" dirty="0">
                <a:solidFill>
                  <a:srgbClr val="FF0000"/>
                </a:solidFill>
                <a:latin typeface="Garamond" charset="0"/>
              </a:rPr>
              <a:t>dimensions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4221E-3143-2A48-811A-BE1BD94253D5}"/>
              </a:ext>
            </a:extLst>
          </p:cNvPr>
          <p:cNvGrpSpPr/>
          <p:nvPr/>
        </p:nvGrpSpPr>
        <p:grpSpPr>
          <a:xfrm>
            <a:off x="3011019" y="4310504"/>
            <a:ext cx="936804" cy="2124238"/>
            <a:chOff x="3011019" y="4310504"/>
            <a:chExt cx="936804" cy="21242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870ED7-4A87-0E44-A8E6-19EDD03B9869}"/>
                </a:ext>
              </a:extLst>
            </p:cNvPr>
            <p:cNvCxnSpPr>
              <a:cxnSpLocks/>
            </p:cNvCxnSpPr>
            <p:nvPr/>
          </p:nvCxnSpPr>
          <p:spPr>
            <a:xfrm>
              <a:off x="3011019" y="4310504"/>
              <a:ext cx="936804" cy="2124238"/>
            </a:xfrm>
            <a:prstGeom prst="line">
              <a:avLst/>
            </a:prstGeom>
            <a:ln w="5080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862265-6EC5-8D4E-8D47-8285548BC00F}"/>
                </a:ext>
              </a:extLst>
            </p:cNvPr>
            <p:cNvSpPr txBox="1"/>
            <p:nvPr/>
          </p:nvSpPr>
          <p:spPr>
            <a:xfrm>
              <a:off x="3285585" y="514289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00"/>
                            </p:stCondLst>
                            <p:childTnLst>
                              <p:par>
                                <p:cTn id="121" presetID="9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6091</TotalTime>
  <Words>977</Words>
  <Application>Microsoft Macintosh PowerPoint</Application>
  <PresentationFormat>Widescreen</PresentationFormat>
  <Paragraphs>216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Courier</vt:lpstr>
      <vt:lpstr>Garamond</vt:lpstr>
      <vt:lpstr>Gill Sans MT</vt:lpstr>
      <vt:lpstr>Lucida Bright</vt:lpstr>
      <vt:lpstr>Times</vt:lpstr>
      <vt:lpstr>Trebuchet MS</vt:lpstr>
      <vt:lpstr>Wingdings</vt:lpstr>
      <vt:lpstr>Sandia Theme 1</vt:lpstr>
      <vt:lpstr>Spoke-Darts for  High-Dimensional  Blue-Noise Sampling</vt:lpstr>
      <vt:lpstr>Motivation</vt:lpstr>
      <vt:lpstr>Motivation</vt:lpstr>
      <vt:lpstr>Motivation</vt:lpstr>
      <vt:lpstr>What’s wrong with the algorithms we already have?</vt:lpstr>
      <vt:lpstr>What’s wrong with the algorithms we already have?</vt:lpstr>
      <vt:lpstr>What’s wrong with the algorithms we already have?</vt:lpstr>
      <vt:lpstr>What’s wrong with the algorithms we already have?</vt:lpstr>
      <vt:lpstr>PowerPoint Presentation</vt:lpstr>
      <vt:lpstr>PowerPoint Presentation</vt:lpstr>
      <vt:lpstr>PowerPoint Presentation</vt:lpstr>
      <vt:lpstr>PowerPoint Presentation</vt:lpstr>
      <vt:lpstr>Output Quality</vt:lpstr>
      <vt:lpstr>Output Quality</vt:lpstr>
      <vt:lpstr>Proposed algorithm: Two-Spokes for Soft Blue Noise</vt:lpstr>
      <vt:lpstr>Output Quality</vt:lpstr>
      <vt:lpstr>Conclusions</vt:lpstr>
      <vt:lpstr>PowerPoint Presentation</vt:lpstr>
      <vt:lpstr>Proposed algorithm</vt:lpstr>
      <vt:lpstr>Proposed algorithm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110</cp:revision>
  <dcterms:created xsi:type="dcterms:W3CDTF">2017-10-14T01:15:26Z</dcterms:created>
  <dcterms:modified xsi:type="dcterms:W3CDTF">2018-07-19T00:06:15Z</dcterms:modified>
</cp:coreProperties>
</file>